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Clear Sans Regular" panose="020B0604020202020204" charset="0"/>
      <p:regular r:id="rId25"/>
    </p:embeddedFont>
    <p:embeddedFont>
      <p:font typeface="Clear Sans Regular Bold" panose="020B0604020202020204" charset="0"/>
      <p:regular r:id="rId26"/>
    </p:embeddedFont>
    <p:embeddedFont>
      <p:font typeface="Clear Sans Regular Bold Italics" panose="020B0604020202020204" charset="0"/>
      <p:regular r:id="rId27"/>
    </p:embeddedFont>
    <p:embeddedFont>
      <p:font typeface="Open Sauce Light" panose="020B0604020202020204" charset="0"/>
      <p:regular r:id="rId28"/>
    </p:embeddedFont>
    <p:embeddedFont>
      <p:font typeface="Open Sauce Light Bold" panose="020B0604020202020204" charset="0"/>
      <p:regular r:id="rId29"/>
    </p:embeddedFont>
    <p:embeddedFont>
      <p:font typeface="Open Sauce SemiBold" panose="020B0604020202020204" charset="0"/>
      <p:regular r:id="rId30"/>
    </p:embeddedFont>
    <p:embeddedFont>
      <p:font typeface="Open Sauce SemiBold Bold" panose="020B0604020202020204" charset="0"/>
      <p:regular r:id="rId31"/>
    </p:embeddedFont>
    <p:embeddedFont>
      <p:font typeface="Trocchi"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9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95BED-EEF3-4E65-B2D6-95BDB5128F42}" type="datetimeFigureOut">
              <a:rPr lang="en-US" smtClean="0"/>
              <a:t>2/23/2024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2C4BE-8371-46DA-8896-ACACB26756A7}" type="slidenum">
              <a:rPr lang="en-US" smtClean="0"/>
              <a:t>‹#›</a:t>
            </a:fld>
            <a:endParaRPr lang="en-US" dirty="0"/>
          </a:p>
        </p:txBody>
      </p:sp>
    </p:spTree>
    <p:extLst>
      <p:ext uri="{BB962C8B-B14F-4D97-AF65-F5344CB8AC3E}">
        <p14:creationId xmlns:p14="http://schemas.microsoft.com/office/powerpoint/2010/main" val="2658953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2C4BE-8371-46DA-8896-ACACB26756A7}" type="slidenum">
              <a:rPr lang="en-US" smtClean="0"/>
              <a:t>17</a:t>
            </a:fld>
            <a:endParaRPr lang="en-US" dirty="0"/>
          </a:p>
        </p:txBody>
      </p:sp>
    </p:spTree>
    <p:extLst>
      <p:ext uri="{BB962C8B-B14F-4D97-AF65-F5344CB8AC3E}">
        <p14:creationId xmlns:p14="http://schemas.microsoft.com/office/powerpoint/2010/main" val="29612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0166" r="30166"/>
          <a:stretch>
            <a:fillRect/>
          </a:stretch>
        </p:blipFill>
        <p:spPr>
          <a:xfrm>
            <a:off x="0" y="0"/>
            <a:ext cx="6120841" cy="10287000"/>
          </a:xfrm>
          <a:prstGeom prst="rect">
            <a:avLst/>
          </a:prstGeom>
        </p:spPr>
      </p:pic>
      <p:pic>
        <p:nvPicPr>
          <p:cNvPr id="3" name="Picture 3"/>
          <p:cNvPicPr>
            <a:picLocks noChangeAspect="1"/>
          </p:cNvPicPr>
          <p:nvPr/>
        </p:nvPicPr>
        <p:blipFill>
          <a:blip r:embed="rId3">
            <a:alphaModFix amt="5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50304" y="1249009"/>
            <a:ext cx="2693696" cy="2774406"/>
          </a:xfrm>
          <a:prstGeom prst="rect">
            <a:avLst/>
          </a:prstGeom>
        </p:spPr>
      </p:pic>
      <p:grpSp>
        <p:nvGrpSpPr>
          <p:cNvPr id="4" name="Group 4"/>
          <p:cNvGrpSpPr/>
          <p:nvPr/>
        </p:nvGrpSpPr>
        <p:grpSpPr>
          <a:xfrm>
            <a:off x="7977134" y="1453477"/>
            <a:ext cx="8761631" cy="7962003"/>
            <a:chOff x="0" y="0"/>
            <a:chExt cx="11682175" cy="10616004"/>
          </a:xfrm>
        </p:grpSpPr>
        <p:sp>
          <p:nvSpPr>
            <p:cNvPr id="5" name="AutoShape 5"/>
            <p:cNvSpPr/>
            <p:nvPr/>
          </p:nvSpPr>
          <p:spPr>
            <a:xfrm>
              <a:off x="0" y="9299597"/>
              <a:ext cx="11682175" cy="12730"/>
            </a:xfrm>
            <a:prstGeom prst="rect">
              <a:avLst/>
            </a:prstGeom>
            <a:solidFill>
              <a:srgbClr val="D6AE89"/>
            </a:solidFill>
          </p:spPr>
          <p:txBody>
            <a:bodyPr/>
            <a:lstStyle/>
            <a:p>
              <a:endParaRPr lang="en-US"/>
            </a:p>
          </p:txBody>
        </p:sp>
        <p:sp>
          <p:nvSpPr>
            <p:cNvPr id="6" name="TextBox 6"/>
            <p:cNvSpPr txBox="1"/>
            <p:nvPr/>
          </p:nvSpPr>
          <p:spPr>
            <a:xfrm>
              <a:off x="0" y="104775"/>
              <a:ext cx="11682175" cy="8260292"/>
            </a:xfrm>
            <a:prstGeom prst="rect">
              <a:avLst/>
            </a:prstGeom>
          </p:spPr>
          <p:txBody>
            <a:bodyPr lIns="0" tIns="0" rIns="0" bIns="0" rtlCol="0" anchor="t">
              <a:spAutoFit/>
            </a:bodyPr>
            <a:lstStyle/>
            <a:p>
              <a:pPr algn="ctr">
                <a:lnSpc>
                  <a:spcPts val="12100"/>
                </a:lnSpc>
              </a:pPr>
              <a:r>
                <a:rPr lang="en-US" sz="11000" dirty="0">
                  <a:solidFill>
                    <a:srgbClr val="FFFFFF"/>
                  </a:solidFill>
                  <a:latin typeface="Clear Sans Regular"/>
                </a:rPr>
                <a:t>2020 </a:t>
              </a:r>
            </a:p>
            <a:p>
              <a:pPr algn="ctr">
                <a:lnSpc>
                  <a:spcPts val="12100"/>
                </a:lnSpc>
              </a:pPr>
              <a:r>
                <a:rPr lang="en-US" sz="11000" dirty="0">
                  <a:solidFill>
                    <a:srgbClr val="FFFFFF"/>
                  </a:solidFill>
                  <a:latin typeface="Clear Sans Regular"/>
                </a:rPr>
                <a:t>Point In Time Homeless</a:t>
              </a:r>
            </a:p>
            <a:p>
              <a:pPr algn="ctr">
                <a:lnSpc>
                  <a:spcPts val="12100"/>
                </a:lnSpc>
              </a:pPr>
              <a:r>
                <a:rPr lang="en-US" sz="11000" dirty="0">
                  <a:solidFill>
                    <a:srgbClr val="FFFFFF"/>
                  </a:solidFill>
                  <a:latin typeface="Clear Sans Regular"/>
                </a:rPr>
                <a:t>Count</a:t>
              </a:r>
            </a:p>
          </p:txBody>
        </p:sp>
        <p:sp>
          <p:nvSpPr>
            <p:cNvPr id="7" name="TextBox 7"/>
            <p:cNvSpPr txBox="1"/>
            <p:nvPr/>
          </p:nvSpPr>
          <p:spPr>
            <a:xfrm>
              <a:off x="0" y="10219764"/>
              <a:ext cx="5638695" cy="396240"/>
            </a:xfrm>
            <a:prstGeom prst="rect">
              <a:avLst/>
            </a:prstGeom>
          </p:spPr>
          <p:txBody>
            <a:bodyPr lIns="0" tIns="0" rIns="0" bIns="0" rtlCol="0" anchor="t">
              <a:spAutoFit/>
            </a:bodyPr>
            <a:lstStyle/>
            <a:p>
              <a:pPr>
                <a:lnSpc>
                  <a:spcPts val="2520"/>
                </a:lnSpc>
              </a:pPr>
              <a:r>
                <a:rPr lang="en-US" sz="1800" spc="53" dirty="0">
                  <a:solidFill>
                    <a:srgbClr val="FFFFFF"/>
                  </a:solidFill>
                  <a:latin typeface="Clear Sans Regular"/>
                </a:rPr>
                <a:t>FAYETTEVILLE/CUMBERLAND COUNTY</a:t>
              </a:r>
            </a:p>
          </p:txBody>
        </p:sp>
      </p:grpSp>
    </p:spTree>
  </p:cSld>
  <p:clrMapOvr>
    <a:masterClrMapping/>
  </p:clrMapOvr>
  <mc:AlternateContent xmlns:mc="http://schemas.openxmlformats.org/markup-compatibility/2006" xmlns:p14="http://schemas.microsoft.com/office/powerpoint/2010/main">
    <mc:Choice Requires="p14">
      <p:transition spd="slow" p14:dur="3400" advTm="2139">
        <p14:reveal/>
      </p:transition>
    </mc:Choice>
    <mc:Fallback xmlns="">
      <p:transition spd="slow" advTm="213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
        <p:cNvGrpSpPr/>
        <p:nvPr/>
      </p:nvGrpSpPr>
      <p:grpSpPr>
        <a:xfrm>
          <a:off x="0" y="0"/>
          <a:ext cx="0" cy="0"/>
          <a:chOff x="0" y="0"/>
          <a:chExt cx="0" cy="0"/>
        </a:xfrm>
      </p:grpSpPr>
      <p:grpSp>
        <p:nvGrpSpPr>
          <p:cNvPr id="2" name="Group 2"/>
          <p:cNvGrpSpPr/>
          <p:nvPr/>
        </p:nvGrpSpPr>
        <p:grpSpPr>
          <a:xfrm>
            <a:off x="2030548" y="1806039"/>
            <a:ext cx="6574184" cy="5856389"/>
            <a:chOff x="0" y="0"/>
            <a:chExt cx="8765578" cy="7808518"/>
          </a:xfrm>
        </p:grpSpPr>
        <p:sp>
          <p:nvSpPr>
            <p:cNvPr id="3" name="AutoShape 3"/>
            <p:cNvSpPr/>
            <p:nvPr/>
          </p:nvSpPr>
          <p:spPr>
            <a:xfrm>
              <a:off x="0" y="3593092"/>
              <a:ext cx="8765578" cy="12735"/>
            </a:xfrm>
            <a:prstGeom prst="rect">
              <a:avLst/>
            </a:prstGeom>
            <a:solidFill>
              <a:srgbClr val="D6AE89"/>
            </a:solidFill>
          </p:spPr>
          <p:txBody>
            <a:bodyPr/>
            <a:lstStyle/>
            <a:p>
              <a:endParaRPr lang="en-US"/>
            </a:p>
          </p:txBody>
        </p:sp>
        <p:sp>
          <p:nvSpPr>
            <p:cNvPr id="4" name="TextBox 4"/>
            <p:cNvSpPr txBox="1"/>
            <p:nvPr/>
          </p:nvSpPr>
          <p:spPr>
            <a:xfrm>
              <a:off x="0" y="142875"/>
              <a:ext cx="8765578" cy="2905125"/>
            </a:xfrm>
            <a:prstGeom prst="rect">
              <a:avLst/>
            </a:prstGeom>
          </p:spPr>
          <p:txBody>
            <a:bodyPr lIns="0" tIns="0" rIns="0" bIns="0" rtlCol="0" anchor="t">
              <a:spAutoFit/>
            </a:bodyPr>
            <a:lstStyle/>
            <a:p>
              <a:pPr algn="ctr">
                <a:lnSpc>
                  <a:spcPts val="16500"/>
                </a:lnSpc>
              </a:pPr>
              <a:r>
                <a:rPr lang="en-US" sz="15000" dirty="0">
                  <a:solidFill>
                    <a:srgbClr val="5E17EB"/>
                  </a:solidFill>
                  <a:latin typeface="Clear Sans Regular Bold Italics"/>
                </a:rPr>
                <a:t>23</a:t>
              </a:r>
            </a:p>
          </p:txBody>
        </p:sp>
        <p:sp>
          <p:nvSpPr>
            <p:cNvPr id="5" name="TextBox 5"/>
            <p:cNvSpPr txBox="1"/>
            <p:nvPr/>
          </p:nvSpPr>
          <p:spPr>
            <a:xfrm>
              <a:off x="0" y="4150918"/>
              <a:ext cx="8765578" cy="3657600"/>
            </a:xfrm>
            <a:prstGeom prst="rect">
              <a:avLst/>
            </a:prstGeom>
          </p:spPr>
          <p:txBody>
            <a:bodyPr lIns="0" tIns="0" rIns="0" bIns="0" rtlCol="0" anchor="t">
              <a:spAutoFit/>
            </a:bodyPr>
            <a:lstStyle/>
            <a:p>
              <a:pPr algn="ctr">
                <a:lnSpc>
                  <a:spcPts val="5400"/>
                </a:lnSpc>
              </a:pPr>
              <a:r>
                <a:rPr lang="en-US" sz="4500" dirty="0">
                  <a:solidFill>
                    <a:srgbClr val="FFFFFF"/>
                  </a:solidFill>
                  <a:latin typeface="Clear Sans Regular Bold"/>
                </a:rPr>
                <a:t>Homeless</a:t>
              </a:r>
            </a:p>
            <a:p>
              <a:pPr algn="ctr">
                <a:lnSpc>
                  <a:spcPts val="5400"/>
                </a:lnSpc>
              </a:pPr>
              <a:r>
                <a:rPr lang="en-US" sz="4500" dirty="0">
                  <a:solidFill>
                    <a:srgbClr val="FFFFFF"/>
                  </a:solidFill>
                  <a:latin typeface="Clear Sans Regular Bold"/>
                </a:rPr>
                <a:t> Adult Survivors </a:t>
              </a:r>
            </a:p>
            <a:p>
              <a:pPr algn="ctr">
                <a:lnSpc>
                  <a:spcPts val="5400"/>
                </a:lnSpc>
              </a:pPr>
              <a:r>
                <a:rPr lang="en-US" sz="4500" dirty="0">
                  <a:solidFill>
                    <a:srgbClr val="FFFFFF"/>
                  </a:solidFill>
                  <a:latin typeface="Clear Sans Regular Bold"/>
                </a:rPr>
                <a:t>of </a:t>
              </a:r>
            </a:p>
            <a:p>
              <a:pPr algn="ctr">
                <a:lnSpc>
                  <a:spcPts val="5400"/>
                </a:lnSpc>
              </a:pPr>
              <a:r>
                <a:rPr lang="en-US" sz="4500" dirty="0">
                  <a:solidFill>
                    <a:srgbClr val="FFFFFF"/>
                  </a:solidFill>
                  <a:latin typeface="Clear Sans Regular Bold"/>
                </a:rPr>
                <a:t>Domestic Violence</a:t>
              </a:r>
            </a:p>
          </p:txBody>
        </p:sp>
      </p:grpSp>
      <p:grpSp>
        <p:nvGrpSpPr>
          <p:cNvPr id="6" name="Group 6"/>
          <p:cNvGrpSpPr>
            <a:grpSpLocks noChangeAspect="1"/>
          </p:cNvGrpSpPr>
          <p:nvPr/>
        </p:nvGrpSpPr>
        <p:grpSpPr>
          <a:xfrm>
            <a:off x="9727662" y="825903"/>
            <a:ext cx="8219491" cy="8339690"/>
            <a:chOff x="0" y="0"/>
            <a:chExt cx="2952750" cy="2995930"/>
          </a:xfrm>
        </p:grpSpPr>
        <p:sp>
          <p:nvSpPr>
            <p:cNvPr id="7" name="Freeform 7"/>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2"/>
              <a:stretch>
                <a:fillRect l="-32349" t="7" r="-32326" b="74"/>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3400" advTm="2905">
        <p14:reveal/>
      </p:transition>
    </mc:Choice>
    <mc:Fallback xmlns="">
      <p:transition spd="slow" advTm="2905">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64191" y="1444052"/>
            <a:ext cx="4309651" cy="8215117"/>
            <a:chOff x="0" y="0"/>
            <a:chExt cx="3331210" cy="6350000"/>
          </a:xfrm>
        </p:grpSpPr>
        <p:sp>
          <p:nvSpPr>
            <p:cNvPr id="3" name="Freeform 3"/>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2"/>
              <a:stretch>
                <a:fillRect l="-66220" t="-19318" r="-246236" b="-24931"/>
              </a:stretch>
            </a:blipFill>
          </p:spPr>
          <p:txBody>
            <a:bodyPr/>
            <a:lstStyle/>
            <a:p>
              <a:endParaRPr lang="en-US"/>
            </a:p>
          </p:txBody>
        </p:sp>
      </p:grpSp>
      <p:grpSp>
        <p:nvGrpSpPr>
          <p:cNvPr id="4" name="Group 4"/>
          <p:cNvGrpSpPr>
            <a:grpSpLocks noChangeAspect="1"/>
          </p:cNvGrpSpPr>
          <p:nvPr/>
        </p:nvGrpSpPr>
        <p:grpSpPr>
          <a:xfrm>
            <a:off x="8119448" y="1444052"/>
            <a:ext cx="4309651" cy="8215117"/>
            <a:chOff x="0" y="0"/>
            <a:chExt cx="3331210" cy="6350000"/>
          </a:xfrm>
        </p:grpSpPr>
        <p:sp>
          <p:nvSpPr>
            <p:cNvPr id="5" name="Freeform 5"/>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2"/>
              <a:stretch>
                <a:fillRect l="-173870" t="-18266" r="-138587" b="-25983"/>
              </a:stretch>
            </a:blipFill>
          </p:spPr>
          <p:txBody>
            <a:bodyPr/>
            <a:lstStyle/>
            <a:p>
              <a:endParaRPr lang="en-US"/>
            </a:p>
          </p:txBody>
        </p:sp>
      </p:grpSp>
      <p:grpSp>
        <p:nvGrpSpPr>
          <p:cNvPr id="6" name="Group 6"/>
          <p:cNvGrpSpPr>
            <a:grpSpLocks noChangeAspect="1"/>
          </p:cNvGrpSpPr>
          <p:nvPr/>
        </p:nvGrpSpPr>
        <p:grpSpPr>
          <a:xfrm>
            <a:off x="12957868" y="1444052"/>
            <a:ext cx="4309651" cy="8215117"/>
            <a:chOff x="0" y="0"/>
            <a:chExt cx="3331210" cy="6350000"/>
          </a:xfrm>
        </p:grpSpPr>
        <p:sp>
          <p:nvSpPr>
            <p:cNvPr id="7" name="Freeform 7"/>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2"/>
              <a:stretch>
                <a:fillRect l="-292217" t="-22826" r="-20239" b="-21423"/>
              </a:stretch>
            </a:blipFill>
          </p:spPr>
          <p:txBody>
            <a:bodyPr/>
            <a:lstStyle/>
            <a:p>
              <a:endParaRPr lang="en-US"/>
            </a:p>
          </p:txBody>
        </p:sp>
      </p:grpSp>
      <p:grpSp>
        <p:nvGrpSpPr>
          <p:cNvPr id="8" name="Group 8"/>
          <p:cNvGrpSpPr/>
          <p:nvPr/>
        </p:nvGrpSpPr>
        <p:grpSpPr>
          <a:xfrm>
            <a:off x="3264191" y="1444052"/>
            <a:ext cx="4328421" cy="2483596"/>
            <a:chOff x="0" y="0"/>
            <a:chExt cx="5771227" cy="3311462"/>
          </a:xfrm>
        </p:grpSpPr>
        <p:pic>
          <p:nvPicPr>
            <p:cNvPr id="9" name="Picture 9"/>
            <p:cNvPicPr>
              <a:picLocks noChangeAspect="1"/>
            </p:cNvPicPr>
            <p:nvPr/>
          </p:nvPicPr>
          <p:blipFill>
            <a:blip r:embed="rId3"/>
            <a:srcRect l="1092" r="1092"/>
            <a:stretch>
              <a:fillRect/>
            </a:stretch>
          </p:blipFill>
          <p:spPr>
            <a:xfrm>
              <a:off x="0" y="0"/>
              <a:ext cx="5771227" cy="3311462"/>
            </a:xfrm>
            <a:prstGeom prst="rect">
              <a:avLst/>
            </a:prstGeom>
          </p:spPr>
        </p:pic>
      </p:grpSp>
      <p:grpSp>
        <p:nvGrpSpPr>
          <p:cNvPr id="10" name="Group 10"/>
          <p:cNvGrpSpPr/>
          <p:nvPr/>
        </p:nvGrpSpPr>
        <p:grpSpPr>
          <a:xfrm>
            <a:off x="8119448" y="1444052"/>
            <a:ext cx="4309651" cy="2483596"/>
            <a:chOff x="0" y="0"/>
            <a:chExt cx="5746201" cy="3311462"/>
          </a:xfrm>
        </p:grpSpPr>
        <p:pic>
          <p:nvPicPr>
            <p:cNvPr id="11" name="Picture 11"/>
            <p:cNvPicPr>
              <a:picLocks noChangeAspect="1"/>
            </p:cNvPicPr>
            <p:nvPr/>
          </p:nvPicPr>
          <p:blipFill>
            <a:blip r:embed="rId4"/>
            <a:srcRect t="6092" b="6092"/>
            <a:stretch>
              <a:fillRect/>
            </a:stretch>
          </p:blipFill>
          <p:spPr>
            <a:xfrm>
              <a:off x="0" y="0"/>
              <a:ext cx="5746201" cy="3311462"/>
            </a:xfrm>
            <a:prstGeom prst="rect">
              <a:avLst/>
            </a:prstGeom>
          </p:spPr>
        </p:pic>
      </p:grpSp>
      <p:grpSp>
        <p:nvGrpSpPr>
          <p:cNvPr id="12" name="Group 12"/>
          <p:cNvGrpSpPr/>
          <p:nvPr/>
        </p:nvGrpSpPr>
        <p:grpSpPr>
          <a:xfrm>
            <a:off x="12957868" y="1444052"/>
            <a:ext cx="4309651" cy="2483596"/>
            <a:chOff x="0" y="0"/>
            <a:chExt cx="5746201" cy="3311462"/>
          </a:xfrm>
        </p:grpSpPr>
        <p:pic>
          <p:nvPicPr>
            <p:cNvPr id="13" name="Picture 13"/>
            <p:cNvPicPr>
              <a:picLocks noChangeAspect="1"/>
            </p:cNvPicPr>
            <p:nvPr/>
          </p:nvPicPr>
          <p:blipFill>
            <a:blip r:embed="rId5"/>
            <a:srcRect t="6832" b="6832"/>
            <a:stretch>
              <a:fillRect/>
            </a:stretch>
          </p:blipFill>
          <p:spPr>
            <a:xfrm>
              <a:off x="0" y="0"/>
              <a:ext cx="5746201" cy="3311462"/>
            </a:xfrm>
            <a:prstGeom prst="rect">
              <a:avLst/>
            </a:prstGeom>
          </p:spPr>
        </p:pic>
      </p:grpSp>
      <p:sp>
        <p:nvSpPr>
          <p:cNvPr id="14" name="AutoShape 14"/>
          <p:cNvSpPr/>
          <p:nvPr/>
        </p:nvSpPr>
        <p:spPr>
          <a:xfrm rot="-5400000">
            <a:off x="5433024" y="3199544"/>
            <a:ext cx="9525" cy="4309651"/>
          </a:xfrm>
          <a:prstGeom prst="rect">
            <a:avLst/>
          </a:prstGeom>
          <a:solidFill>
            <a:srgbClr val="FFFFFF"/>
          </a:solidFill>
        </p:spPr>
        <p:txBody>
          <a:bodyPr/>
          <a:lstStyle/>
          <a:p>
            <a:endParaRPr lang="en-US"/>
          </a:p>
        </p:txBody>
      </p:sp>
      <p:sp>
        <p:nvSpPr>
          <p:cNvPr id="15" name="AutoShape 15"/>
          <p:cNvSpPr/>
          <p:nvPr/>
        </p:nvSpPr>
        <p:spPr>
          <a:xfrm rot="-5400000">
            <a:off x="10278896" y="3208505"/>
            <a:ext cx="9525" cy="4290881"/>
          </a:xfrm>
          <a:prstGeom prst="rect">
            <a:avLst/>
          </a:prstGeom>
          <a:solidFill>
            <a:srgbClr val="FFFFFF"/>
          </a:solidFill>
        </p:spPr>
        <p:txBody>
          <a:bodyPr/>
          <a:lstStyle/>
          <a:p>
            <a:endParaRPr lang="en-US"/>
          </a:p>
        </p:txBody>
      </p:sp>
      <p:sp>
        <p:nvSpPr>
          <p:cNvPr id="16" name="AutoShape 16"/>
          <p:cNvSpPr/>
          <p:nvPr/>
        </p:nvSpPr>
        <p:spPr>
          <a:xfrm rot="-5400000">
            <a:off x="15107931" y="3199120"/>
            <a:ext cx="9525" cy="4309651"/>
          </a:xfrm>
          <a:prstGeom prst="rect">
            <a:avLst/>
          </a:prstGeom>
          <a:solidFill>
            <a:srgbClr val="FFFFFF"/>
          </a:solidFill>
        </p:spPr>
        <p:txBody>
          <a:bodyPr/>
          <a:lstStyle/>
          <a:p>
            <a:endParaRPr lang="en-US"/>
          </a:p>
        </p:txBody>
      </p:sp>
      <p:sp>
        <p:nvSpPr>
          <p:cNvPr id="17" name="TextBox 17"/>
          <p:cNvSpPr txBox="1"/>
          <p:nvPr/>
        </p:nvSpPr>
        <p:spPr>
          <a:xfrm>
            <a:off x="4459053" y="6648499"/>
            <a:ext cx="1582944" cy="1571625"/>
          </a:xfrm>
          <a:prstGeom prst="rect">
            <a:avLst/>
          </a:prstGeom>
        </p:spPr>
        <p:txBody>
          <a:bodyPr lIns="0" tIns="0" rIns="0" bIns="0" rtlCol="0" anchor="t">
            <a:spAutoFit/>
          </a:bodyPr>
          <a:lstStyle/>
          <a:p>
            <a:pPr marL="0" lvl="0" indent="0" algn="ctr">
              <a:lnSpc>
                <a:spcPts val="13574"/>
              </a:lnSpc>
              <a:spcBef>
                <a:spcPct val="0"/>
              </a:spcBef>
            </a:pPr>
            <a:r>
              <a:rPr lang="en-US" sz="7499" spc="-112" dirty="0">
                <a:solidFill>
                  <a:srgbClr val="000000"/>
                </a:solidFill>
                <a:latin typeface="Open Sauce Light"/>
              </a:rPr>
              <a:t>14</a:t>
            </a:r>
            <a:r>
              <a:rPr lang="en-US" sz="7499" spc="-112" dirty="0">
                <a:solidFill>
                  <a:srgbClr val="FFFFFF"/>
                </a:solidFill>
                <a:latin typeface="Open Sauce Light"/>
              </a:rPr>
              <a:t>          </a:t>
            </a:r>
          </a:p>
        </p:txBody>
      </p:sp>
      <p:grpSp>
        <p:nvGrpSpPr>
          <p:cNvPr id="18" name="Group 18"/>
          <p:cNvGrpSpPr/>
          <p:nvPr/>
        </p:nvGrpSpPr>
        <p:grpSpPr>
          <a:xfrm>
            <a:off x="3264191" y="3921861"/>
            <a:ext cx="4328421" cy="1433533"/>
            <a:chOff x="0" y="0"/>
            <a:chExt cx="5771227" cy="1911377"/>
          </a:xfrm>
        </p:grpSpPr>
        <p:sp>
          <p:nvSpPr>
            <p:cNvPr id="19" name="AutoShape 19"/>
            <p:cNvSpPr/>
            <p:nvPr/>
          </p:nvSpPr>
          <p:spPr>
            <a:xfrm>
              <a:off x="0" y="0"/>
              <a:ext cx="5771227" cy="1911377"/>
            </a:xfrm>
            <a:prstGeom prst="rect">
              <a:avLst/>
            </a:prstGeom>
            <a:solidFill>
              <a:srgbClr val="000000">
                <a:alpha val="45882"/>
              </a:srgbClr>
            </a:solidFill>
          </p:spPr>
          <p:txBody>
            <a:bodyPr/>
            <a:lstStyle/>
            <a:p>
              <a:endParaRPr lang="en-US"/>
            </a:p>
          </p:txBody>
        </p:sp>
        <p:sp>
          <p:nvSpPr>
            <p:cNvPr id="20" name="TextBox 20"/>
            <p:cNvSpPr txBox="1"/>
            <p:nvPr/>
          </p:nvSpPr>
          <p:spPr>
            <a:xfrm>
              <a:off x="435320" y="659959"/>
              <a:ext cx="4818896" cy="521926"/>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FFFFFF"/>
                  </a:solidFill>
                  <a:latin typeface="Open Sauce Light Bold"/>
                </a:rPr>
                <a:t>Criminal Justice System</a:t>
              </a:r>
            </a:p>
          </p:txBody>
        </p:sp>
      </p:grpSp>
      <p:grpSp>
        <p:nvGrpSpPr>
          <p:cNvPr id="21" name="Group 21"/>
          <p:cNvGrpSpPr/>
          <p:nvPr/>
        </p:nvGrpSpPr>
        <p:grpSpPr>
          <a:xfrm>
            <a:off x="8138218" y="3505176"/>
            <a:ext cx="4290881" cy="1834484"/>
            <a:chOff x="0" y="0"/>
            <a:chExt cx="5721174" cy="3022540"/>
          </a:xfrm>
        </p:grpSpPr>
        <p:sp>
          <p:nvSpPr>
            <p:cNvPr id="22" name="AutoShape 22"/>
            <p:cNvSpPr/>
            <p:nvPr/>
          </p:nvSpPr>
          <p:spPr>
            <a:xfrm>
              <a:off x="0" y="0"/>
              <a:ext cx="5721174" cy="3022540"/>
            </a:xfrm>
            <a:prstGeom prst="rect">
              <a:avLst/>
            </a:prstGeom>
            <a:solidFill>
              <a:srgbClr val="000000">
                <a:alpha val="45882"/>
              </a:srgbClr>
            </a:solidFill>
          </p:spPr>
          <p:txBody>
            <a:bodyPr/>
            <a:lstStyle/>
            <a:p>
              <a:endParaRPr lang="en-US"/>
            </a:p>
          </p:txBody>
        </p:sp>
        <p:sp>
          <p:nvSpPr>
            <p:cNvPr id="23" name="TextBox 23"/>
            <p:cNvSpPr txBox="1"/>
            <p:nvPr/>
          </p:nvSpPr>
          <p:spPr>
            <a:xfrm>
              <a:off x="394330" y="659959"/>
              <a:ext cx="4777102" cy="1633089"/>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FFFFFF"/>
                  </a:solidFill>
                  <a:latin typeface="Open Sauce Light Bold"/>
                </a:rPr>
                <a:t>Behavioral Health System/Mental Health Substance Abuse</a:t>
              </a:r>
            </a:p>
          </p:txBody>
        </p:sp>
      </p:grpSp>
      <p:grpSp>
        <p:nvGrpSpPr>
          <p:cNvPr id="24" name="Group 24"/>
          <p:cNvGrpSpPr/>
          <p:nvPr/>
        </p:nvGrpSpPr>
        <p:grpSpPr>
          <a:xfrm>
            <a:off x="12948483" y="3921861"/>
            <a:ext cx="4328421" cy="1433533"/>
            <a:chOff x="0" y="0"/>
            <a:chExt cx="5771227" cy="1911377"/>
          </a:xfrm>
        </p:grpSpPr>
        <p:sp>
          <p:nvSpPr>
            <p:cNvPr id="25" name="AutoShape 25"/>
            <p:cNvSpPr/>
            <p:nvPr/>
          </p:nvSpPr>
          <p:spPr>
            <a:xfrm>
              <a:off x="0" y="0"/>
              <a:ext cx="5771227" cy="1911377"/>
            </a:xfrm>
            <a:prstGeom prst="rect">
              <a:avLst/>
            </a:prstGeom>
            <a:solidFill>
              <a:srgbClr val="000000">
                <a:alpha val="45882"/>
              </a:srgbClr>
            </a:solidFill>
          </p:spPr>
          <p:txBody>
            <a:bodyPr/>
            <a:lstStyle/>
            <a:p>
              <a:endParaRPr lang="en-US"/>
            </a:p>
          </p:txBody>
        </p:sp>
        <p:sp>
          <p:nvSpPr>
            <p:cNvPr id="26" name="TextBox 26"/>
            <p:cNvSpPr txBox="1"/>
            <p:nvPr/>
          </p:nvSpPr>
          <p:spPr>
            <a:xfrm>
              <a:off x="476166" y="659959"/>
              <a:ext cx="4818896" cy="521926"/>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FFFFFF"/>
                  </a:solidFill>
                  <a:latin typeface="Open Sauce Light Bold"/>
                </a:rPr>
                <a:t>Healthcare System</a:t>
              </a:r>
            </a:p>
          </p:txBody>
        </p:sp>
      </p:grpSp>
      <p:sp>
        <p:nvSpPr>
          <p:cNvPr id="27" name="TextBox 27"/>
          <p:cNvSpPr txBox="1"/>
          <p:nvPr/>
        </p:nvSpPr>
        <p:spPr>
          <a:xfrm rot="-5400000">
            <a:off x="-2720382" y="4509472"/>
            <a:ext cx="8597907" cy="1233094"/>
          </a:xfrm>
          <a:prstGeom prst="rect">
            <a:avLst/>
          </a:prstGeom>
        </p:spPr>
        <p:txBody>
          <a:bodyPr lIns="0" tIns="0" rIns="0" bIns="0" rtlCol="0" anchor="t">
            <a:spAutoFit/>
          </a:bodyPr>
          <a:lstStyle/>
          <a:p>
            <a:pPr marL="0" lvl="0" indent="0" algn="ctr">
              <a:lnSpc>
                <a:spcPts val="5040"/>
              </a:lnSpc>
              <a:spcBef>
                <a:spcPct val="0"/>
              </a:spcBef>
            </a:pPr>
            <a:r>
              <a:rPr lang="en-US" sz="3600" dirty="0">
                <a:solidFill>
                  <a:srgbClr val="FFFFFF"/>
                </a:solidFill>
                <a:latin typeface="Open Sauce SemiBold"/>
              </a:rPr>
              <a:t>HOMELESS DISCHARGED FROM FACILITIES</a:t>
            </a:r>
          </a:p>
        </p:txBody>
      </p:sp>
      <p:sp>
        <p:nvSpPr>
          <p:cNvPr id="28" name="TextBox 28"/>
          <p:cNvSpPr txBox="1"/>
          <p:nvPr/>
        </p:nvSpPr>
        <p:spPr>
          <a:xfrm>
            <a:off x="14197281" y="6648499"/>
            <a:ext cx="1582944" cy="1571625"/>
          </a:xfrm>
          <a:prstGeom prst="rect">
            <a:avLst/>
          </a:prstGeom>
        </p:spPr>
        <p:txBody>
          <a:bodyPr lIns="0" tIns="0" rIns="0" bIns="0" rtlCol="0" anchor="t">
            <a:spAutoFit/>
          </a:bodyPr>
          <a:lstStyle/>
          <a:p>
            <a:pPr marL="0" lvl="0" indent="0" algn="ctr">
              <a:lnSpc>
                <a:spcPts val="13574"/>
              </a:lnSpc>
              <a:spcBef>
                <a:spcPct val="0"/>
              </a:spcBef>
            </a:pPr>
            <a:r>
              <a:rPr lang="en-US" sz="7499" spc="-112" dirty="0">
                <a:solidFill>
                  <a:srgbClr val="FFFFFF"/>
                </a:solidFill>
                <a:latin typeface="Open Sauce Light"/>
              </a:rPr>
              <a:t> </a:t>
            </a:r>
            <a:r>
              <a:rPr lang="en-US" sz="7499" spc="-112" dirty="0">
                <a:solidFill>
                  <a:srgbClr val="000000"/>
                </a:solidFill>
                <a:latin typeface="Open Sauce Light"/>
              </a:rPr>
              <a:t>14</a:t>
            </a:r>
            <a:r>
              <a:rPr lang="en-US" sz="7499" spc="-112" dirty="0">
                <a:solidFill>
                  <a:srgbClr val="FFFFFF"/>
                </a:solidFill>
                <a:latin typeface="Open Sauce Light"/>
              </a:rPr>
              <a:t>          </a:t>
            </a:r>
          </a:p>
        </p:txBody>
      </p:sp>
      <p:sp>
        <p:nvSpPr>
          <p:cNvPr id="29" name="TextBox 29"/>
          <p:cNvSpPr txBox="1"/>
          <p:nvPr/>
        </p:nvSpPr>
        <p:spPr>
          <a:xfrm>
            <a:off x="9321768" y="6648499"/>
            <a:ext cx="1582944" cy="1571625"/>
          </a:xfrm>
          <a:prstGeom prst="rect">
            <a:avLst/>
          </a:prstGeom>
        </p:spPr>
        <p:txBody>
          <a:bodyPr lIns="0" tIns="0" rIns="0" bIns="0" rtlCol="0" anchor="t">
            <a:spAutoFit/>
          </a:bodyPr>
          <a:lstStyle/>
          <a:p>
            <a:pPr marL="0" lvl="0" indent="0" algn="ctr">
              <a:lnSpc>
                <a:spcPts val="13574"/>
              </a:lnSpc>
              <a:spcBef>
                <a:spcPct val="0"/>
              </a:spcBef>
            </a:pPr>
            <a:r>
              <a:rPr lang="en-US" sz="7499" spc="-112" dirty="0">
                <a:solidFill>
                  <a:srgbClr val="FFFFFF"/>
                </a:solidFill>
                <a:latin typeface="Open Sauce Light"/>
              </a:rPr>
              <a:t>  </a:t>
            </a:r>
            <a:r>
              <a:rPr lang="en-US" sz="7499" spc="-112" dirty="0">
                <a:solidFill>
                  <a:srgbClr val="000000"/>
                </a:solidFill>
                <a:latin typeface="Open Sauce Light"/>
              </a:rPr>
              <a:t>7</a:t>
            </a:r>
            <a:r>
              <a:rPr lang="en-US" sz="7499" spc="-112" dirty="0">
                <a:solidFill>
                  <a:srgbClr val="FFFFFF"/>
                </a:solidFill>
                <a:latin typeface="Open Sauce Light"/>
              </a:rPr>
              <a:t>       </a:t>
            </a:r>
          </a:p>
        </p:txBody>
      </p:sp>
    </p:spTree>
  </p:cSld>
  <p:clrMapOvr>
    <a:masterClrMapping/>
  </p:clrMapOvr>
  <mc:AlternateContent xmlns:mc="http://schemas.openxmlformats.org/markup-compatibility/2006" xmlns:p14="http://schemas.microsoft.com/office/powerpoint/2010/main">
    <mc:Choice Requires="p14">
      <p:transition spd="slow" p14:dur="3400" advTm="3919">
        <p14:reveal/>
      </p:transition>
    </mc:Choice>
    <mc:Fallback xmlns="">
      <p:transition spd="slow" advTm="3919">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54212" y="1296633"/>
            <a:ext cx="14626417" cy="8227257"/>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68707" r="-65731" b="-27718"/>
              </a:stretch>
            </a:blipFill>
          </p:spPr>
          <p:txBody>
            <a:bodyPr/>
            <a:lstStyle/>
            <a:p>
              <a:endParaRPr lang="en-US"/>
            </a:p>
          </p:txBody>
        </p:sp>
      </p:grpSp>
      <p:sp>
        <p:nvSpPr>
          <p:cNvPr id="4" name="AutoShape 4"/>
          <p:cNvSpPr/>
          <p:nvPr/>
        </p:nvSpPr>
        <p:spPr>
          <a:xfrm>
            <a:off x="0" y="3358974"/>
            <a:ext cx="14268670" cy="4317455"/>
          </a:xfrm>
          <a:prstGeom prst="rect">
            <a:avLst/>
          </a:prstGeom>
          <a:solidFill>
            <a:srgbClr val="000000">
              <a:alpha val="45882"/>
            </a:srgbClr>
          </a:solidFill>
        </p:spPr>
        <p:txBody>
          <a:bodyPr/>
          <a:lstStyle/>
          <a:p>
            <a:endParaRPr lang="en-US"/>
          </a:p>
        </p:txBody>
      </p:sp>
      <p:grpSp>
        <p:nvGrpSpPr>
          <p:cNvPr id="5" name="Group 5"/>
          <p:cNvGrpSpPr>
            <a:grpSpLocks noChangeAspect="1"/>
          </p:cNvGrpSpPr>
          <p:nvPr/>
        </p:nvGrpSpPr>
        <p:grpSpPr>
          <a:xfrm>
            <a:off x="11069634" y="935745"/>
            <a:ext cx="5822469" cy="8733704"/>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359" r="-62359"/>
              </a:stretch>
            </a:blipFill>
          </p:spPr>
          <p:txBody>
            <a:bodyPr/>
            <a:lstStyle/>
            <a:p>
              <a:endParaRPr lang="en-US"/>
            </a:p>
          </p:txBody>
        </p:sp>
      </p:grpSp>
      <p:sp>
        <p:nvSpPr>
          <p:cNvPr id="9" name="TextBox 9"/>
          <p:cNvSpPr txBox="1"/>
          <p:nvPr/>
        </p:nvSpPr>
        <p:spPr>
          <a:xfrm>
            <a:off x="816612" y="1153758"/>
            <a:ext cx="7362360" cy="1252855"/>
          </a:xfrm>
          <a:prstGeom prst="rect">
            <a:avLst/>
          </a:prstGeom>
        </p:spPr>
        <p:txBody>
          <a:bodyPr lIns="0" tIns="0" rIns="0" bIns="0" rtlCol="0" anchor="t">
            <a:spAutoFit/>
          </a:bodyPr>
          <a:lstStyle/>
          <a:p>
            <a:pPr marL="0" lvl="0" indent="0" algn="ctr">
              <a:lnSpc>
                <a:spcPts val="10219"/>
              </a:lnSpc>
              <a:spcBef>
                <a:spcPct val="0"/>
              </a:spcBef>
            </a:pPr>
            <a:r>
              <a:rPr lang="en-US" sz="7299" dirty="0">
                <a:solidFill>
                  <a:srgbClr val="FFFFFF"/>
                </a:solidFill>
                <a:latin typeface="Open Sauce SemiBold"/>
              </a:rPr>
              <a:t>HOMELESS</a:t>
            </a:r>
          </a:p>
        </p:txBody>
      </p:sp>
      <p:sp>
        <p:nvSpPr>
          <p:cNvPr id="10" name="TextBox 10"/>
          <p:cNvSpPr txBox="1"/>
          <p:nvPr/>
        </p:nvSpPr>
        <p:spPr>
          <a:xfrm>
            <a:off x="1370876" y="2966358"/>
            <a:ext cx="8114788" cy="5102686"/>
          </a:xfrm>
          <a:prstGeom prst="rect">
            <a:avLst/>
          </a:prstGeom>
        </p:spPr>
        <p:txBody>
          <a:bodyPr lIns="0" tIns="0" rIns="0" bIns="0" rtlCol="0" anchor="t">
            <a:spAutoFit/>
          </a:bodyPr>
          <a:lstStyle/>
          <a:p>
            <a:pPr>
              <a:lnSpc>
                <a:spcPts val="4514"/>
              </a:lnSpc>
              <a:spcBef>
                <a:spcPct val="0"/>
              </a:spcBef>
            </a:pPr>
            <a:r>
              <a:rPr lang="en-US" sz="2494" spc="-37" dirty="0">
                <a:solidFill>
                  <a:srgbClr val="FFFFFF"/>
                </a:solidFill>
                <a:latin typeface="Open Sauce Light"/>
              </a:rPr>
              <a:t>Homeless:   An individual who lacks a fixed, regular, and adequate nighttime residence: as well an individual who has a primary nighttime residence that is a supervised publicly or a privately operated shelter designed to provide temporary living accommodations, an institution that provides a temporary residence for individuals intended to be institutionalized; or a public or private place not designed for, or ordinarily used as a regular sleeping accommodation for human beings.</a:t>
            </a:r>
          </a:p>
        </p:txBody>
      </p:sp>
      <p:sp>
        <p:nvSpPr>
          <p:cNvPr id="11" name="TextBox 11">
            <a:extLst>
              <a:ext uri="{FF2B5EF4-FFF2-40B4-BE49-F238E27FC236}">
                <a16:creationId xmlns:a16="http://schemas.microsoft.com/office/drawing/2014/main" id="{D7E176A7-E2EE-4EFC-8A9E-CA9FACB4EAE9}"/>
              </a:ext>
            </a:extLst>
          </p:cNvPr>
          <p:cNvSpPr txBox="1"/>
          <p:nvPr/>
        </p:nvSpPr>
        <p:spPr>
          <a:xfrm>
            <a:off x="0" y="9776711"/>
            <a:ext cx="17879845" cy="297180"/>
          </a:xfrm>
          <a:prstGeom prst="rect">
            <a:avLst/>
          </a:prstGeom>
        </p:spPr>
        <p:txBody>
          <a:bodyPr lIns="0" tIns="0" rIns="0" bIns="0" rtlCol="0" anchor="t">
            <a:spAutoFit/>
          </a:bodyPr>
          <a:lstStyle/>
          <a:p>
            <a:pPr algn="ctr">
              <a:lnSpc>
                <a:spcPts val="2520"/>
              </a:lnSpc>
            </a:pPr>
            <a:r>
              <a:rPr lang="en-US" sz="1800" dirty="0">
                <a:solidFill>
                  <a:srgbClr val="B9BBB7"/>
                </a:solidFill>
                <a:latin typeface="Trocchi"/>
              </a:rPr>
              <a:t>Changes in the HUD Definition of "Homelessness" . Retrieved from https://endhomelessness.org/resource/changes-in-the-hud-definition-of-homeless/</a:t>
            </a:r>
          </a:p>
        </p:txBody>
      </p:sp>
    </p:spTree>
  </p:cSld>
  <p:clrMapOvr>
    <a:masterClrMapping/>
  </p:clrMapOvr>
  <mc:AlternateContent xmlns:mc="http://schemas.openxmlformats.org/markup-compatibility/2006" xmlns:p14="http://schemas.microsoft.com/office/powerpoint/2010/main">
    <mc:Choice Requires="p14">
      <p:transition spd="slow" p14:dur="3400" advTm="13915">
        <p14:reveal/>
      </p:transition>
    </mc:Choice>
    <mc:Fallback xmlns="">
      <p:transition spd="slow" advTm="13915">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82961" y="827066"/>
            <a:ext cx="4309651" cy="8215117"/>
            <a:chOff x="0" y="0"/>
            <a:chExt cx="3331210" cy="6350000"/>
          </a:xfrm>
        </p:grpSpPr>
        <p:sp>
          <p:nvSpPr>
            <p:cNvPr id="3" name="Freeform 3"/>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2"/>
              <a:stretch>
                <a:fillRect l="-66220" t="-19318" r="-246236" b="-24931"/>
              </a:stretch>
            </a:blipFill>
          </p:spPr>
          <p:txBody>
            <a:bodyPr/>
            <a:lstStyle/>
            <a:p>
              <a:endParaRPr lang="en-US"/>
            </a:p>
          </p:txBody>
        </p:sp>
      </p:grpSp>
      <p:grpSp>
        <p:nvGrpSpPr>
          <p:cNvPr id="4" name="Group 4"/>
          <p:cNvGrpSpPr>
            <a:grpSpLocks noChangeAspect="1"/>
          </p:cNvGrpSpPr>
          <p:nvPr/>
        </p:nvGrpSpPr>
        <p:grpSpPr>
          <a:xfrm>
            <a:off x="8119448" y="827066"/>
            <a:ext cx="4309651" cy="8215117"/>
            <a:chOff x="0" y="0"/>
            <a:chExt cx="3331210" cy="6350000"/>
          </a:xfrm>
        </p:grpSpPr>
        <p:sp>
          <p:nvSpPr>
            <p:cNvPr id="5" name="Freeform 5"/>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2"/>
              <a:stretch>
                <a:fillRect l="-173870" t="-18266" r="-138587" b="-25983"/>
              </a:stretch>
            </a:blipFill>
          </p:spPr>
          <p:txBody>
            <a:bodyPr/>
            <a:lstStyle/>
            <a:p>
              <a:endParaRPr lang="en-US"/>
            </a:p>
          </p:txBody>
        </p:sp>
      </p:grpSp>
      <p:grpSp>
        <p:nvGrpSpPr>
          <p:cNvPr id="6" name="Group 6"/>
          <p:cNvGrpSpPr>
            <a:grpSpLocks noChangeAspect="1"/>
          </p:cNvGrpSpPr>
          <p:nvPr/>
        </p:nvGrpSpPr>
        <p:grpSpPr>
          <a:xfrm>
            <a:off x="12957868" y="827066"/>
            <a:ext cx="4309651" cy="8215117"/>
            <a:chOff x="0" y="0"/>
            <a:chExt cx="3331210" cy="6350000"/>
          </a:xfrm>
        </p:grpSpPr>
        <p:sp>
          <p:nvSpPr>
            <p:cNvPr id="7" name="Freeform 7"/>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2"/>
              <a:stretch>
                <a:fillRect l="-292217" t="-22826" r="-20239" b="-21423"/>
              </a:stretch>
            </a:blipFill>
          </p:spPr>
          <p:txBody>
            <a:bodyPr/>
            <a:lstStyle/>
            <a:p>
              <a:endParaRPr lang="en-US"/>
            </a:p>
          </p:txBody>
        </p:sp>
      </p:grpSp>
      <p:grpSp>
        <p:nvGrpSpPr>
          <p:cNvPr id="8" name="Group 8"/>
          <p:cNvGrpSpPr/>
          <p:nvPr/>
        </p:nvGrpSpPr>
        <p:grpSpPr>
          <a:xfrm>
            <a:off x="3264191" y="1444052"/>
            <a:ext cx="4328421" cy="2483596"/>
            <a:chOff x="0" y="0"/>
            <a:chExt cx="5771227" cy="3311462"/>
          </a:xfrm>
        </p:grpSpPr>
        <p:pic>
          <p:nvPicPr>
            <p:cNvPr id="9" name="Picture 9"/>
            <p:cNvPicPr>
              <a:picLocks noChangeAspect="1"/>
            </p:cNvPicPr>
            <p:nvPr/>
          </p:nvPicPr>
          <p:blipFill>
            <a:blip r:embed="rId3"/>
            <a:srcRect t="8621" b="8621"/>
            <a:stretch>
              <a:fillRect/>
            </a:stretch>
          </p:blipFill>
          <p:spPr>
            <a:xfrm>
              <a:off x="0" y="0"/>
              <a:ext cx="5771227" cy="3311462"/>
            </a:xfrm>
            <a:prstGeom prst="rect">
              <a:avLst/>
            </a:prstGeom>
          </p:spPr>
        </p:pic>
      </p:grpSp>
      <p:grpSp>
        <p:nvGrpSpPr>
          <p:cNvPr id="10" name="Group 10"/>
          <p:cNvGrpSpPr/>
          <p:nvPr/>
        </p:nvGrpSpPr>
        <p:grpSpPr>
          <a:xfrm>
            <a:off x="8119448" y="1444052"/>
            <a:ext cx="4309651" cy="2483596"/>
            <a:chOff x="0" y="0"/>
            <a:chExt cx="5746201" cy="3311462"/>
          </a:xfrm>
        </p:grpSpPr>
        <p:pic>
          <p:nvPicPr>
            <p:cNvPr id="11" name="Picture 11"/>
            <p:cNvPicPr>
              <a:picLocks noChangeAspect="1"/>
            </p:cNvPicPr>
            <p:nvPr/>
          </p:nvPicPr>
          <p:blipFill>
            <a:blip r:embed="rId4"/>
            <a:srcRect t="6791" b="6791"/>
            <a:stretch>
              <a:fillRect/>
            </a:stretch>
          </p:blipFill>
          <p:spPr>
            <a:xfrm>
              <a:off x="0" y="0"/>
              <a:ext cx="5746201" cy="3311462"/>
            </a:xfrm>
            <a:prstGeom prst="rect">
              <a:avLst/>
            </a:prstGeom>
          </p:spPr>
        </p:pic>
      </p:grpSp>
      <p:grpSp>
        <p:nvGrpSpPr>
          <p:cNvPr id="12" name="Group 12"/>
          <p:cNvGrpSpPr/>
          <p:nvPr/>
        </p:nvGrpSpPr>
        <p:grpSpPr>
          <a:xfrm>
            <a:off x="12957868" y="1444052"/>
            <a:ext cx="4309651" cy="2483596"/>
            <a:chOff x="0" y="0"/>
            <a:chExt cx="5746201" cy="3311462"/>
          </a:xfrm>
        </p:grpSpPr>
        <p:pic>
          <p:nvPicPr>
            <p:cNvPr id="13" name="Picture 13"/>
            <p:cNvPicPr>
              <a:picLocks noChangeAspect="1"/>
            </p:cNvPicPr>
            <p:nvPr/>
          </p:nvPicPr>
          <p:blipFill>
            <a:blip r:embed="rId5"/>
            <a:srcRect t="6832" b="6832"/>
            <a:stretch>
              <a:fillRect/>
            </a:stretch>
          </p:blipFill>
          <p:spPr>
            <a:xfrm>
              <a:off x="0" y="0"/>
              <a:ext cx="5746201" cy="3311462"/>
            </a:xfrm>
            <a:prstGeom prst="rect">
              <a:avLst/>
            </a:prstGeom>
          </p:spPr>
        </p:pic>
      </p:grpSp>
      <p:sp>
        <p:nvSpPr>
          <p:cNvPr id="14" name="AutoShape 14"/>
          <p:cNvSpPr/>
          <p:nvPr/>
        </p:nvSpPr>
        <p:spPr>
          <a:xfrm rot="-5400000">
            <a:off x="5433024" y="3199544"/>
            <a:ext cx="9525" cy="4309651"/>
          </a:xfrm>
          <a:prstGeom prst="rect">
            <a:avLst/>
          </a:prstGeom>
          <a:solidFill>
            <a:srgbClr val="FFFFFF"/>
          </a:solidFill>
        </p:spPr>
        <p:txBody>
          <a:bodyPr/>
          <a:lstStyle/>
          <a:p>
            <a:endParaRPr lang="en-US"/>
          </a:p>
        </p:txBody>
      </p:sp>
      <p:sp>
        <p:nvSpPr>
          <p:cNvPr id="15" name="AutoShape 15"/>
          <p:cNvSpPr/>
          <p:nvPr/>
        </p:nvSpPr>
        <p:spPr>
          <a:xfrm rot="-5400000">
            <a:off x="10278896" y="3208505"/>
            <a:ext cx="9525" cy="4290881"/>
          </a:xfrm>
          <a:prstGeom prst="rect">
            <a:avLst/>
          </a:prstGeom>
          <a:solidFill>
            <a:srgbClr val="FFFFFF"/>
          </a:solidFill>
        </p:spPr>
        <p:txBody>
          <a:bodyPr/>
          <a:lstStyle/>
          <a:p>
            <a:endParaRPr lang="en-US"/>
          </a:p>
        </p:txBody>
      </p:sp>
      <p:sp>
        <p:nvSpPr>
          <p:cNvPr id="16" name="AutoShape 16"/>
          <p:cNvSpPr/>
          <p:nvPr/>
        </p:nvSpPr>
        <p:spPr>
          <a:xfrm rot="-5400000">
            <a:off x="15107931" y="3199120"/>
            <a:ext cx="9525" cy="4309651"/>
          </a:xfrm>
          <a:prstGeom prst="rect">
            <a:avLst/>
          </a:prstGeom>
          <a:solidFill>
            <a:srgbClr val="FFFFFF"/>
          </a:solidFill>
        </p:spPr>
        <p:txBody>
          <a:bodyPr/>
          <a:lstStyle/>
          <a:p>
            <a:endParaRPr lang="en-US"/>
          </a:p>
        </p:txBody>
      </p:sp>
      <p:sp>
        <p:nvSpPr>
          <p:cNvPr id="17" name="TextBox 17"/>
          <p:cNvSpPr txBox="1"/>
          <p:nvPr/>
        </p:nvSpPr>
        <p:spPr>
          <a:xfrm>
            <a:off x="3854843" y="5254357"/>
            <a:ext cx="3147117" cy="3658728"/>
          </a:xfrm>
          <a:prstGeom prst="rect">
            <a:avLst/>
          </a:prstGeom>
        </p:spPr>
        <p:txBody>
          <a:bodyPr lIns="0" tIns="0" rIns="0" bIns="0" rtlCol="0" anchor="t">
            <a:spAutoFit/>
          </a:bodyPr>
          <a:lstStyle/>
          <a:p>
            <a:pPr marL="0" lvl="0" indent="0" algn="l">
              <a:lnSpc>
                <a:spcPts val="3258"/>
              </a:lnSpc>
              <a:spcBef>
                <a:spcPct val="0"/>
              </a:spcBef>
            </a:pPr>
            <a:r>
              <a:rPr lang="en-US" sz="1800" spc="-26" dirty="0">
                <a:solidFill>
                  <a:srgbClr val="FFFFFF"/>
                </a:solidFill>
                <a:latin typeface="Open Sauce Light"/>
              </a:rPr>
              <a:t>Those who are living in uninhabitable places for people to normally dwell such as:  living on the street, in cars, abandoned houses, public benches, parks, doorways to businesses and other places that can be found for shelter.</a:t>
            </a:r>
          </a:p>
        </p:txBody>
      </p:sp>
      <p:sp>
        <p:nvSpPr>
          <p:cNvPr id="18" name="TextBox 18"/>
          <p:cNvSpPr txBox="1"/>
          <p:nvPr/>
        </p:nvSpPr>
        <p:spPr>
          <a:xfrm>
            <a:off x="8670080" y="5763929"/>
            <a:ext cx="3147117" cy="375707"/>
          </a:xfrm>
          <a:prstGeom prst="rect">
            <a:avLst/>
          </a:prstGeom>
        </p:spPr>
        <p:txBody>
          <a:bodyPr lIns="0" tIns="0" rIns="0" bIns="0" rtlCol="0" anchor="t">
            <a:spAutoFit/>
          </a:bodyPr>
          <a:lstStyle/>
          <a:p>
            <a:pPr marL="0" lvl="0" indent="0" algn="l">
              <a:lnSpc>
                <a:spcPts val="3258"/>
              </a:lnSpc>
              <a:spcBef>
                <a:spcPct val="0"/>
              </a:spcBef>
            </a:pPr>
            <a:r>
              <a:rPr lang="en-US" sz="1800" spc="-26" dirty="0">
                <a:solidFill>
                  <a:srgbClr val="FFFFFF"/>
                </a:solidFill>
                <a:latin typeface="Open Sauce Light"/>
              </a:rPr>
              <a:t>I</a:t>
            </a:r>
          </a:p>
        </p:txBody>
      </p:sp>
      <p:sp>
        <p:nvSpPr>
          <p:cNvPr id="19" name="TextBox 19"/>
          <p:cNvSpPr txBox="1"/>
          <p:nvPr/>
        </p:nvSpPr>
        <p:spPr>
          <a:xfrm>
            <a:off x="13218191" y="5579983"/>
            <a:ext cx="3789005" cy="2837973"/>
          </a:xfrm>
          <a:prstGeom prst="rect">
            <a:avLst/>
          </a:prstGeom>
        </p:spPr>
        <p:txBody>
          <a:bodyPr lIns="0" tIns="0" rIns="0" bIns="0" rtlCol="0" anchor="t">
            <a:spAutoFit/>
          </a:bodyPr>
          <a:lstStyle/>
          <a:p>
            <a:pPr marL="0" lvl="0" indent="0" algn="l">
              <a:lnSpc>
                <a:spcPts val="3258"/>
              </a:lnSpc>
              <a:spcBef>
                <a:spcPct val="0"/>
              </a:spcBef>
            </a:pPr>
            <a:r>
              <a:rPr lang="en-US" sz="1800" spc="-26" dirty="0">
                <a:solidFill>
                  <a:srgbClr val="FFFFFF"/>
                </a:solidFill>
                <a:latin typeface="Open Sauce Light"/>
              </a:rPr>
              <a:t>Those who will lose their primary residence within 14 days and they have no other housing and lack the resources to obtain housing.  Those living on the couches of another persons' home and depending on the kindness of others.</a:t>
            </a:r>
          </a:p>
        </p:txBody>
      </p:sp>
      <p:grpSp>
        <p:nvGrpSpPr>
          <p:cNvPr id="20" name="Group 20"/>
          <p:cNvGrpSpPr/>
          <p:nvPr/>
        </p:nvGrpSpPr>
        <p:grpSpPr>
          <a:xfrm>
            <a:off x="3264191" y="3921861"/>
            <a:ext cx="4328421" cy="1433533"/>
            <a:chOff x="0" y="0"/>
            <a:chExt cx="5771227" cy="1911377"/>
          </a:xfrm>
        </p:grpSpPr>
        <p:sp>
          <p:nvSpPr>
            <p:cNvPr id="21" name="AutoShape 21"/>
            <p:cNvSpPr/>
            <p:nvPr/>
          </p:nvSpPr>
          <p:spPr>
            <a:xfrm>
              <a:off x="0" y="0"/>
              <a:ext cx="5771227" cy="1911377"/>
            </a:xfrm>
            <a:prstGeom prst="rect">
              <a:avLst/>
            </a:prstGeom>
            <a:solidFill>
              <a:srgbClr val="000000">
                <a:alpha val="45882"/>
              </a:srgbClr>
            </a:solidFill>
          </p:spPr>
          <p:txBody>
            <a:bodyPr/>
            <a:lstStyle/>
            <a:p>
              <a:endParaRPr lang="en-US"/>
            </a:p>
          </p:txBody>
        </p:sp>
        <p:sp>
          <p:nvSpPr>
            <p:cNvPr id="22" name="TextBox 22"/>
            <p:cNvSpPr txBox="1"/>
            <p:nvPr/>
          </p:nvSpPr>
          <p:spPr>
            <a:xfrm>
              <a:off x="435320" y="659959"/>
              <a:ext cx="4818896" cy="521926"/>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FFFFFF"/>
                  </a:solidFill>
                  <a:latin typeface="Open Sauce Light Bold"/>
                </a:rPr>
                <a:t>Unsheltered Homeless</a:t>
              </a:r>
            </a:p>
          </p:txBody>
        </p:sp>
      </p:grpSp>
      <p:grpSp>
        <p:nvGrpSpPr>
          <p:cNvPr id="23" name="Group 23"/>
          <p:cNvGrpSpPr/>
          <p:nvPr/>
        </p:nvGrpSpPr>
        <p:grpSpPr>
          <a:xfrm>
            <a:off x="8138218" y="3713518"/>
            <a:ext cx="4290881" cy="1850219"/>
            <a:chOff x="0" y="0"/>
            <a:chExt cx="5721174" cy="2466959"/>
          </a:xfrm>
        </p:grpSpPr>
        <p:sp>
          <p:nvSpPr>
            <p:cNvPr id="24" name="AutoShape 24"/>
            <p:cNvSpPr/>
            <p:nvPr/>
          </p:nvSpPr>
          <p:spPr>
            <a:xfrm>
              <a:off x="0" y="0"/>
              <a:ext cx="5721174" cy="2466959"/>
            </a:xfrm>
            <a:prstGeom prst="rect">
              <a:avLst/>
            </a:prstGeom>
            <a:solidFill>
              <a:srgbClr val="000000">
                <a:alpha val="45882"/>
              </a:srgbClr>
            </a:solidFill>
          </p:spPr>
          <p:txBody>
            <a:bodyPr/>
            <a:lstStyle/>
            <a:p>
              <a:endParaRPr lang="en-US"/>
            </a:p>
          </p:txBody>
        </p:sp>
        <p:sp>
          <p:nvSpPr>
            <p:cNvPr id="25" name="TextBox 25"/>
            <p:cNvSpPr txBox="1"/>
            <p:nvPr/>
          </p:nvSpPr>
          <p:spPr>
            <a:xfrm>
              <a:off x="394330" y="659959"/>
              <a:ext cx="4777102" cy="1077508"/>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FFFFFF"/>
                  </a:solidFill>
                  <a:latin typeface="Open Sauce Light Bold"/>
                </a:rPr>
                <a:t>Sheltered  Homelessness</a:t>
              </a:r>
            </a:p>
          </p:txBody>
        </p:sp>
      </p:grpSp>
      <p:grpSp>
        <p:nvGrpSpPr>
          <p:cNvPr id="26" name="Group 26"/>
          <p:cNvGrpSpPr/>
          <p:nvPr/>
        </p:nvGrpSpPr>
        <p:grpSpPr>
          <a:xfrm>
            <a:off x="12948483" y="3713518"/>
            <a:ext cx="4328421" cy="1850219"/>
            <a:chOff x="0" y="0"/>
            <a:chExt cx="5771227" cy="2466959"/>
          </a:xfrm>
        </p:grpSpPr>
        <p:sp>
          <p:nvSpPr>
            <p:cNvPr id="27" name="AutoShape 27"/>
            <p:cNvSpPr/>
            <p:nvPr/>
          </p:nvSpPr>
          <p:spPr>
            <a:xfrm>
              <a:off x="0" y="0"/>
              <a:ext cx="5771227" cy="2466959"/>
            </a:xfrm>
            <a:prstGeom prst="rect">
              <a:avLst/>
            </a:prstGeom>
            <a:solidFill>
              <a:srgbClr val="000000">
                <a:alpha val="45882"/>
              </a:srgbClr>
            </a:solidFill>
          </p:spPr>
          <p:txBody>
            <a:bodyPr/>
            <a:lstStyle/>
            <a:p>
              <a:endParaRPr lang="en-US"/>
            </a:p>
          </p:txBody>
        </p:sp>
        <p:sp>
          <p:nvSpPr>
            <p:cNvPr id="28" name="TextBox 28"/>
            <p:cNvSpPr txBox="1"/>
            <p:nvPr/>
          </p:nvSpPr>
          <p:spPr>
            <a:xfrm>
              <a:off x="476166" y="659959"/>
              <a:ext cx="4818896" cy="1077508"/>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FFFFFF"/>
                  </a:solidFill>
                  <a:latin typeface="Open Sauce Light Bold"/>
                </a:rPr>
                <a:t>Imminent Risk of Homelessness</a:t>
              </a:r>
            </a:p>
          </p:txBody>
        </p:sp>
      </p:grpSp>
      <p:sp>
        <p:nvSpPr>
          <p:cNvPr id="29" name="TextBox 29"/>
          <p:cNvSpPr txBox="1"/>
          <p:nvPr/>
        </p:nvSpPr>
        <p:spPr>
          <a:xfrm rot="-5400000">
            <a:off x="-2226398" y="3287106"/>
            <a:ext cx="7590890" cy="2670810"/>
          </a:xfrm>
          <a:prstGeom prst="rect">
            <a:avLst/>
          </a:prstGeom>
        </p:spPr>
        <p:txBody>
          <a:bodyPr lIns="0" tIns="0" rIns="0" bIns="0" rtlCol="0" anchor="t">
            <a:spAutoFit/>
          </a:bodyPr>
          <a:lstStyle/>
          <a:p>
            <a:pPr marL="0" lvl="0" indent="0" algn="ctr">
              <a:lnSpc>
                <a:spcPts val="7140"/>
              </a:lnSpc>
              <a:spcBef>
                <a:spcPct val="0"/>
              </a:spcBef>
            </a:pPr>
            <a:r>
              <a:rPr lang="en-US" sz="5100" dirty="0">
                <a:solidFill>
                  <a:srgbClr val="FFFFFF"/>
                </a:solidFill>
                <a:latin typeface="Open Sauce SemiBold"/>
              </a:rPr>
              <a:t>Three (3) Different Types of Homelessness</a:t>
            </a:r>
          </a:p>
        </p:txBody>
      </p:sp>
      <p:sp>
        <p:nvSpPr>
          <p:cNvPr id="30" name="TextBox 30"/>
          <p:cNvSpPr txBox="1"/>
          <p:nvPr/>
        </p:nvSpPr>
        <p:spPr>
          <a:xfrm>
            <a:off x="8399812" y="5579983"/>
            <a:ext cx="3687654" cy="3332835"/>
          </a:xfrm>
          <a:prstGeom prst="rect">
            <a:avLst/>
          </a:prstGeom>
        </p:spPr>
        <p:txBody>
          <a:bodyPr lIns="0" tIns="0" rIns="0" bIns="0" rtlCol="0" anchor="t">
            <a:spAutoFit/>
          </a:bodyPr>
          <a:lstStyle/>
          <a:p>
            <a:pPr marL="0" lvl="0" indent="0" algn="l">
              <a:lnSpc>
                <a:spcPts val="3258"/>
              </a:lnSpc>
              <a:spcBef>
                <a:spcPct val="0"/>
              </a:spcBef>
            </a:pPr>
            <a:r>
              <a:rPr lang="en-US" sz="1800" spc="-26" dirty="0">
                <a:solidFill>
                  <a:srgbClr val="FFFFFF"/>
                </a:solidFill>
                <a:latin typeface="Open Sauce Light"/>
              </a:rPr>
              <a:t>Individuals who are not living on the street but are not living on their own either.  Those living in transitional housing (temporary housing) such as domestic violence shelters, emergency shelters, hotel, motels and safe havens.</a:t>
            </a:r>
          </a:p>
        </p:txBody>
      </p:sp>
      <p:sp>
        <p:nvSpPr>
          <p:cNvPr id="31" name="TextBox 31"/>
          <p:cNvSpPr txBox="1"/>
          <p:nvPr/>
        </p:nvSpPr>
        <p:spPr>
          <a:xfrm>
            <a:off x="530642" y="9776711"/>
            <a:ext cx="17071557" cy="300403"/>
          </a:xfrm>
          <a:prstGeom prst="rect">
            <a:avLst/>
          </a:prstGeom>
        </p:spPr>
        <p:txBody>
          <a:bodyPr wrap="square" lIns="0" tIns="0" rIns="0" bIns="0" rtlCol="0" anchor="t">
            <a:spAutoFit/>
          </a:bodyPr>
          <a:lstStyle/>
          <a:p>
            <a:pPr algn="ctr">
              <a:lnSpc>
                <a:spcPts val="2520"/>
              </a:lnSpc>
            </a:pPr>
            <a:r>
              <a:rPr lang="en-US" sz="1800" dirty="0">
                <a:solidFill>
                  <a:srgbClr val="FFFFFF"/>
                </a:solidFill>
                <a:latin typeface="Trocchi"/>
              </a:rPr>
              <a:t>Glossary of HUD Terms, HUD.Gov, Retrieved June 5, 2019 from https://archives,huduser.gov/portal/glossary/glossary_s.html</a:t>
            </a:r>
          </a:p>
        </p:txBody>
      </p:sp>
    </p:spTree>
  </p:cSld>
  <p:clrMapOvr>
    <a:masterClrMapping/>
  </p:clrMapOvr>
  <mc:AlternateContent xmlns:mc="http://schemas.openxmlformats.org/markup-compatibility/2006" xmlns:p14="http://schemas.microsoft.com/office/powerpoint/2010/main">
    <mc:Choice Requires="p14">
      <p:transition spd="slow" p14:dur="3400" advTm="15945">
        <p14:reveal/>
      </p:transition>
    </mc:Choice>
    <mc:Fallback xmlns="">
      <p:transition spd="slow" advTm="15945">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1140" y="1690554"/>
            <a:ext cx="6341723" cy="6629148"/>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5969" t="-29157" r="-147060" b="-39581"/>
              </a:stretch>
            </a:blipFill>
          </p:spPr>
          <p:txBody>
            <a:bodyPr/>
            <a:lstStyle/>
            <a:p>
              <a:endParaRPr lang="en-US"/>
            </a:p>
          </p:txBody>
        </p:sp>
      </p:grpSp>
      <p:grpSp>
        <p:nvGrpSpPr>
          <p:cNvPr id="4" name="Group 4"/>
          <p:cNvGrpSpPr>
            <a:grpSpLocks noChangeAspect="1"/>
          </p:cNvGrpSpPr>
          <p:nvPr/>
        </p:nvGrpSpPr>
        <p:grpSpPr>
          <a:xfrm>
            <a:off x="6596411" y="1808958"/>
            <a:ext cx="11704215" cy="6611418"/>
            <a:chOff x="0" y="0"/>
            <a:chExt cx="6350000" cy="3331210"/>
          </a:xfrm>
        </p:grpSpPr>
        <p:sp>
          <p:nvSpPr>
            <p:cNvPr id="5" name="Freeform 5"/>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2"/>
              <a:stretch>
                <a:fillRect l="-76239" t="-59744" r="-2337" b="-67263"/>
              </a:stretch>
            </a:blipFill>
          </p:spPr>
          <p:txBody>
            <a:bodyPr/>
            <a:lstStyle/>
            <a:p>
              <a:endParaRPr lang="en-US"/>
            </a:p>
          </p:txBody>
        </p:sp>
      </p:grpSp>
      <p:sp>
        <p:nvSpPr>
          <p:cNvPr id="6" name="TextBox 6"/>
          <p:cNvSpPr txBox="1"/>
          <p:nvPr/>
        </p:nvSpPr>
        <p:spPr>
          <a:xfrm>
            <a:off x="295088" y="3060810"/>
            <a:ext cx="5687605" cy="2770709"/>
          </a:xfrm>
          <a:prstGeom prst="rect">
            <a:avLst/>
          </a:prstGeom>
        </p:spPr>
        <p:txBody>
          <a:bodyPr lIns="0" tIns="0" rIns="0" bIns="0" rtlCol="0" anchor="t">
            <a:spAutoFit/>
          </a:bodyPr>
          <a:lstStyle/>
          <a:p>
            <a:pPr>
              <a:lnSpc>
                <a:spcPts val="7408"/>
              </a:lnSpc>
            </a:pPr>
            <a:r>
              <a:rPr lang="en-US" sz="5291" dirty="0">
                <a:solidFill>
                  <a:srgbClr val="FFFFFF"/>
                </a:solidFill>
                <a:latin typeface="Open Sauce SemiBold"/>
              </a:rPr>
              <a:t>HOMELESSNESS</a:t>
            </a:r>
          </a:p>
          <a:p>
            <a:pPr marL="0" lvl="0" indent="0">
              <a:lnSpc>
                <a:spcPts val="7408"/>
              </a:lnSpc>
              <a:spcBef>
                <a:spcPct val="0"/>
              </a:spcBef>
            </a:pPr>
            <a:r>
              <a:rPr lang="en-US" sz="5291" dirty="0">
                <a:solidFill>
                  <a:srgbClr val="FFFFFF"/>
                </a:solidFill>
                <a:latin typeface="Open Sauce SemiBold"/>
              </a:rPr>
              <a:t>IT'S MORE THAN YOU KNOW!</a:t>
            </a:r>
          </a:p>
        </p:txBody>
      </p:sp>
      <p:grpSp>
        <p:nvGrpSpPr>
          <p:cNvPr id="7" name="Group 7"/>
          <p:cNvGrpSpPr/>
          <p:nvPr/>
        </p:nvGrpSpPr>
        <p:grpSpPr>
          <a:xfrm>
            <a:off x="7502144" y="2189845"/>
            <a:ext cx="9757156" cy="1498854"/>
            <a:chOff x="0" y="0"/>
            <a:chExt cx="13009542" cy="1998472"/>
          </a:xfrm>
        </p:grpSpPr>
        <p:sp>
          <p:nvSpPr>
            <p:cNvPr id="8" name="TextBox 8"/>
            <p:cNvSpPr txBox="1"/>
            <p:nvPr/>
          </p:nvSpPr>
          <p:spPr>
            <a:xfrm>
              <a:off x="0" y="787545"/>
              <a:ext cx="4160945" cy="529862"/>
            </a:xfrm>
            <a:prstGeom prst="rect">
              <a:avLst/>
            </a:prstGeom>
          </p:spPr>
          <p:txBody>
            <a:bodyPr lIns="0" tIns="0" rIns="0" bIns="0" rtlCol="0" anchor="t">
              <a:spAutoFit/>
            </a:bodyPr>
            <a:lstStyle/>
            <a:p>
              <a:pPr marL="0" lvl="0" indent="0" algn="just">
                <a:lnSpc>
                  <a:spcPts val="3359"/>
                </a:lnSpc>
                <a:spcBef>
                  <a:spcPct val="0"/>
                </a:spcBef>
              </a:pPr>
              <a:r>
                <a:rPr lang="en-US" sz="2400" dirty="0">
                  <a:solidFill>
                    <a:srgbClr val="FFFFFF"/>
                  </a:solidFill>
                  <a:latin typeface="Open Sauce Light Bold"/>
                </a:rPr>
                <a:t>MISCONCEPTIONS</a:t>
              </a:r>
            </a:p>
          </p:txBody>
        </p:sp>
        <p:sp>
          <p:nvSpPr>
            <p:cNvPr id="9" name="TextBox 9"/>
            <p:cNvSpPr txBox="1"/>
            <p:nvPr/>
          </p:nvSpPr>
          <p:spPr>
            <a:xfrm>
              <a:off x="5365142" y="-104775"/>
              <a:ext cx="7644400" cy="2103247"/>
            </a:xfrm>
            <a:prstGeom prst="rect">
              <a:avLst/>
            </a:prstGeom>
          </p:spPr>
          <p:txBody>
            <a:bodyPr lIns="0" tIns="0" rIns="0" bIns="0" rtlCol="0" anchor="t">
              <a:spAutoFit/>
            </a:bodyPr>
            <a:lstStyle/>
            <a:p>
              <a:pPr>
                <a:lnSpc>
                  <a:spcPts val="3258"/>
                </a:lnSpc>
              </a:pPr>
              <a:r>
                <a:rPr lang="en-US" sz="1800" spc="-26" dirty="0">
                  <a:solidFill>
                    <a:srgbClr val="FFFFFF"/>
                  </a:solidFill>
                  <a:latin typeface="Open Sauce Light"/>
                </a:rPr>
                <a:t>All homeless people are lazy and don't want to work</a:t>
              </a:r>
            </a:p>
            <a:p>
              <a:pPr>
                <a:lnSpc>
                  <a:spcPts val="3258"/>
                </a:lnSpc>
              </a:pPr>
              <a:r>
                <a:rPr lang="en-US" sz="1800" spc="-26" dirty="0">
                  <a:solidFill>
                    <a:srgbClr val="FFFFFF"/>
                  </a:solidFill>
                  <a:latin typeface="Open Sauce Light"/>
                </a:rPr>
                <a:t>Homeless persons choose to be homeless.</a:t>
              </a:r>
            </a:p>
            <a:p>
              <a:pPr>
                <a:lnSpc>
                  <a:spcPts val="3258"/>
                </a:lnSpc>
              </a:pPr>
              <a:r>
                <a:rPr lang="en-US" sz="1800" spc="-26" dirty="0">
                  <a:solidFill>
                    <a:srgbClr val="FFFFFF"/>
                  </a:solidFill>
                  <a:latin typeface="Open Sauce Light"/>
                </a:rPr>
                <a:t>All homeless persons abuse alcohol and drugs.</a:t>
              </a:r>
            </a:p>
            <a:p>
              <a:pPr>
                <a:lnSpc>
                  <a:spcPts val="3258"/>
                </a:lnSpc>
                <a:spcBef>
                  <a:spcPct val="0"/>
                </a:spcBef>
              </a:pPr>
              <a:r>
                <a:rPr lang="en-US" sz="1800" spc="-26" dirty="0">
                  <a:solidFill>
                    <a:srgbClr val="FFFFFF"/>
                  </a:solidFill>
                  <a:latin typeface="Open Sauce Light"/>
                </a:rPr>
                <a:t>Helping homeless persons only enables them</a:t>
              </a:r>
            </a:p>
          </p:txBody>
        </p:sp>
      </p:grpSp>
      <p:grpSp>
        <p:nvGrpSpPr>
          <p:cNvPr id="10" name="Group 10"/>
          <p:cNvGrpSpPr/>
          <p:nvPr/>
        </p:nvGrpSpPr>
        <p:grpSpPr>
          <a:xfrm>
            <a:off x="6645894" y="4239283"/>
            <a:ext cx="11526506" cy="1750769"/>
            <a:chOff x="-689208" y="45833"/>
            <a:chExt cx="15368675" cy="2334359"/>
          </a:xfrm>
        </p:grpSpPr>
        <p:sp>
          <p:nvSpPr>
            <p:cNvPr id="11" name="AutoShape 11"/>
            <p:cNvSpPr/>
            <p:nvPr/>
          </p:nvSpPr>
          <p:spPr>
            <a:xfrm>
              <a:off x="-689208" y="45833"/>
              <a:ext cx="15368675" cy="2334359"/>
            </a:xfrm>
            <a:prstGeom prst="rect">
              <a:avLst/>
            </a:prstGeom>
            <a:solidFill>
              <a:srgbClr val="000000">
                <a:alpha val="45882"/>
              </a:srgbClr>
            </a:solidFill>
          </p:spPr>
          <p:txBody>
            <a:bodyPr/>
            <a:lstStyle/>
            <a:p>
              <a:endParaRPr lang="en-US"/>
            </a:p>
          </p:txBody>
        </p:sp>
        <p:sp>
          <p:nvSpPr>
            <p:cNvPr id="12" name="TextBox 12"/>
            <p:cNvSpPr txBox="1"/>
            <p:nvPr/>
          </p:nvSpPr>
          <p:spPr>
            <a:xfrm>
              <a:off x="987534" y="949137"/>
              <a:ext cx="4160945" cy="529862"/>
            </a:xfrm>
            <a:prstGeom prst="rect">
              <a:avLst/>
            </a:prstGeom>
          </p:spPr>
          <p:txBody>
            <a:bodyPr lIns="0" tIns="0" rIns="0" bIns="0" rtlCol="0" anchor="t">
              <a:spAutoFit/>
            </a:bodyPr>
            <a:lstStyle/>
            <a:p>
              <a:pPr marL="518160" lvl="0" indent="-518160" algn="just">
                <a:lnSpc>
                  <a:spcPts val="3359"/>
                </a:lnSpc>
                <a:spcBef>
                  <a:spcPct val="0"/>
                </a:spcBef>
              </a:pPr>
              <a:r>
                <a:rPr lang="en-US" sz="2400" dirty="0">
                  <a:solidFill>
                    <a:srgbClr val="FFFFFF"/>
                  </a:solidFill>
                  <a:latin typeface="Open Sauce Light Bold"/>
                </a:rPr>
                <a:t>SERIOUS TRUTH</a:t>
              </a:r>
            </a:p>
          </p:txBody>
        </p:sp>
        <p:sp>
          <p:nvSpPr>
            <p:cNvPr id="13" name="TextBox 13"/>
            <p:cNvSpPr txBox="1"/>
            <p:nvPr/>
          </p:nvSpPr>
          <p:spPr>
            <a:xfrm>
              <a:off x="6352676" y="602917"/>
              <a:ext cx="7644400" cy="1011047"/>
            </a:xfrm>
            <a:prstGeom prst="rect">
              <a:avLst/>
            </a:prstGeom>
          </p:spPr>
          <p:txBody>
            <a:bodyPr lIns="0" tIns="0" rIns="0" bIns="0" rtlCol="0" anchor="t">
              <a:spAutoFit/>
            </a:bodyPr>
            <a:lstStyle/>
            <a:p>
              <a:pPr marL="0" lvl="0" indent="0" algn="l">
                <a:lnSpc>
                  <a:spcPts val="3258"/>
                </a:lnSpc>
                <a:spcBef>
                  <a:spcPct val="0"/>
                </a:spcBef>
              </a:pPr>
              <a:r>
                <a:rPr lang="en-US" sz="1800" spc="-26" dirty="0">
                  <a:solidFill>
                    <a:srgbClr val="FFFFFF"/>
                  </a:solidFill>
                  <a:latin typeface="Open Sauce Light"/>
                </a:rPr>
                <a:t>Those misconceptions are not true, homelessness is closer to one's door than you know.</a:t>
              </a:r>
            </a:p>
          </p:txBody>
        </p:sp>
      </p:grpSp>
      <p:grpSp>
        <p:nvGrpSpPr>
          <p:cNvPr id="14" name="Group 14"/>
          <p:cNvGrpSpPr/>
          <p:nvPr/>
        </p:nvGrpSpPr>
        <p:grpSpPr>
          <a:xfrm>
            <a:off x="7502144" y="6481958"/>
            <a:ext cx="9757156" cy="1498854"/>
            <a:chOff x="0" y="0"/>
            <a:chExt cx="13009542" cy="1998472"/>
          </a:xfrm>
        </p:grpSpPr>
        <p:sp>
          <p:nvSpPr>
            <p:cNvPr id="15" name="TextBox 15"/>
            <p:cNvSpPr txBox="1"/>
            <p:nvPr/>
          </p:nvSpPr>
          <p:spPr>
            <a:xfrm>
              <a:off x="0" y="505787"/>
              <a:ext cx="4160945" cy="1093379"/>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FFFFFF"/>
                  </a:solidFill>
                  <a:latin typeface="Open Sauce Light Bold"/>
                </a:rPr>
                <a:t>IT COULD HAPPEN TO YOU</a:t>
              </a:r>
            </a:p>
          </p:txBody>
        </p:sp>
        <p:sp>
          <p:nvSpPr>
            <p:cNvPr id="16" name="TextBox 16"/>
            <p:cNvSpPr txBox="1"/>
            <p:nvPr/>
          </p:nvSpPr>
          <p:spPr>
            <a:xfrm>
              <a:off x="5365142" y="-104775"/>
              <a:ext cx="7644400" cy="2103247"/>
            </a:xfrm>
            <a:prstGeom prst="rect">
              <a:avLst/>
            </a:prstGeom>
          </p:spPr>
          <p:txBody>
            <a:bodyPr lIns="0" tIns="0" rIns="0" bIns="0" rtlCol="0" anchor="t">
              <a:spAutoFit/>
            </a:bodyPr>
            <a:lstStyle/>
            <a:p>
              <a:pPr marL="0" lvl="0" indent="0" algn="l">
                <a:lnSpc>
                  <a:spcPts val="3258"/>
                </a:lnSpc>
                <a:spcBef>
                  <a:spcPct val="0"/>
                </a:spcBef>
              </a:pPr>
              <a:r>
                <a:rPr lang="en-US" sz="1800" spc="-26" dirty="0">
                  <a:solidFill>
                    <a:srgbClr val="FFFFFF"/>
                  </a:solidFill>
                  <a:latin typeface="Open Sauce Light"/>
                </a:rPr>
                <a:t>Many may not realize it, but any individual or family can possibly experience homelessness by the loss of as little as two monthly paychecks due to an unforeseen event that could arise.</a:t>
              </a:r>
            </a:p>
          </p:txBody>
        </p:sp>
      </p:grpSp>
      <p:sp>
        <p:nvSpPr>
          <p:cNvPr id="17" name="AutoShape 17"/>
          <p:cNvSpPr/>
          <p:nvPr/>
        </p:nvSpPr>
        <p:spPr>
          <a:xfrm rot="-5400000">
            <a:off x="12519983" y="-1750953"/>
            <a:ext cx="9527" cy="11526506"/>
          </a:xfrm>
          <a:prstGeom prst="rect">
            <a:avLst/>
          </a:prstGeom>
          <a:solidFill>
            <a:srgbClr val="FFFFFF"/>
          </a:solidFill>
        </p:spPr>
        <p:txBody>
          <a:bodyPr/>
          <a:lstStyle/>
          <a:p>
            <a:endParaRPr lang="en-US"/>
          </a:p>
        </p:txBody>
      </p:sp>
      <p:sp>
        <p:nvSpPr>
          <p:cNvPr id="18" name="AutoShape 18"/>
          <p:cNvSpPr/>
          <p:nvPr/>
        </p:nvSpPr>
        <p:spPr>
          <a:xfrm rot="-5400000">
            <a:off x="12519983" y="395104"/>
            <a:ext cx="9527" cy="11526506"/>
          </a:xfrm>
          <a:prstGeom prst="rect">
            <a:avLst/>
          </a:prstGeom>
          <a:solidFill>
            <a:srgbClr val="FFFFFF"/>
          </a:solidFill>
        </p:spPr>
        <p:txBody>
          <a:bodyPr/>
          <a:lstStyle/>
          <a:p>
            <a:endParaRPr lang="en-US"/>
          </a:p>
        </p:txBody>
      </p:sp>
      <p:sp>
        <p:nvSpPr>
          <p:cNvPr id="19" name="AutoShape 19"/>
          <p:cNvSpPr/>
          <p:nvPr/>
        </p:nvSpPr>
        <p:spPr>
          <a:xfrm rot="-5400000">
            <a:off x="3134119" y="4209121"/>
            <a:ext cx="9542" cy="6277781"/>
          </a:xfrm>
          <a:prstGeom prst="rect">
            <a:avLst/>
          </a:prstGeom>
          <a:solidFill>
            <a:srgbClr val="FFFFFF"/>
          </a:solidFill>
        </p:spPr>
        <p:txBody>
          <a:bodyPr/>
          <a:lstStyle/>
          <a:p>
            <a:endParaRPr lang="en-US"/>
          </a:p>
        </p:txBody>
      </p:sp>
      <p:sp>
        <p:nvSpPr>
          <p:cNvPr id="20" name="TextBox 20"/>
          <p:cNvSpPr txBox="1"/>
          <p:nvPr/>
        </p:nvSpPr>
        <p:spPr>
          <a:xfrm>
            <a:off x="0" y="9989820"/>
            <a:ext cx="17845951" cy="297180"/>
          </a:xfrm>
          <a:prstGeom prst="rect">
            <a:avLst/>
          </a:prstGeom>
        </p:spPr>
        <p:txBody>
          <a:bodyPr lIns="0" tIns="0" rIns="0" bIns="0" rtlCol="0" anchor="t">
            <a:spAutoFit/>
          </a:bodyPr>
          <a:lstStyle/>
          <a:p>
            <a:pPr algn="ctr">
              <a:lnSpc>
                <a:spcPts val="2520"/>
              </a:lnSpc>
            </a:pPr>
            <a:r>
              <a:rPr lang="en-US" sz="1800" dirty="0">
                <a:solidFill>
                  <a:srgbClr val="B9BBB7"/>
                </a:solidFill>
                <a:latin typeface="Trocchi"/>
              </a:rPr>
              <a:t>Myths about Homelessness. Frontsteps.org. Retrieved </a:t>
            </a:r>
            <a:r>
              <a:rPr lang="en-US" sz="1800">
                <a:solidFill>
                  <a:srgbClr val="B9BBB7"/>
                </a:solidFill>
                <a:latin typeface="Trocchi"/>
              </a:rPr>
              <a:t>from https</a:t>
            </a:r>
            <a:r>
              <a:rPr lang="en-US" sz="1800" dirty="0">
                <a:solidFill>
                  <a:srgbClr val="B9BBB7"/>
                </a:solidFill>
                <a:latin typeface="Trocchi"/>
              </a:rPr>
              <a:t>://frontsteps.org/homeless-myths/</a:t>
            </a:r>
          </a:p>
        </p:txBody>
      </p:sp>
    </p:spTree>
  </p:cSld>
  <p:clrMapOvr>
    <a:masterClrMapping/>
  </p:clrMapOvr>
  <mc:AlternateContent xmlns:mc="http://schemas.openxmlformats.org/markup-compatibility/2006" xmlns:p14="http://schemas.microsoft.com/office/powerpoint/2010/main">
    <mc:Choice Requires="p14">
      <p:transition spd="slow" p14:dur="3400" advTm="12652">
        <p14:reveal/>
      </p:transition>
    </mc:Choice>
    <mc:Fallback xmlns="">
      <p:transition spd="slow" advTm="1265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229873" y="1150735"/>
            <a:ext cx="15222131" cy="7985530"/>
            <a:chOff x="0" y="0"/>
            <a:chExt cx="6350000" cy="3331210"/>
          </a:xfrm>
        </p:grpSpPr>
        <p:sp>
          <p:nvSpPr>
            <p:cNvPr id="3" name="Freeform 3"/>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2"/>
              <a:stretch>
                <a:fillRect l="-6754" t="-133277" b="-71967"/>
              </a:stretch>
            </a:blipFill>
          </p:spPr>
          <p:txBody>
            <a:bodyPr/>
            <a:lstStyle/>
            <a:p>
              <a:endParaRPr lang="en-US"/>
            </a:p>
          </p:txBody>
        </p:sp>
      </p:grpSp>
      <p:sp>
        <p:nvSpPr>
          <p:cNvPr id="4" name="AutoShape 4"/>
          <p:cNvSpPr/>
          <p:nvPr/>
        </p:nvSpPr>
        <p:spPr>
          <a:xfrm>
            <a:off x="2229873" y="3144989"/>
            <a:ext cx="15222131" cy="5181293"/>
          </a:xfrm>
          <a:prstGeom prst="rect">
            <a:avLst/>
          </a:prstGeom>
          <a:solidFill>
            <a:srgbClr val="000000">
              <a:alpha val="45882"/>
            </a:srgbClr>
          </a:solidFill>
        </p:spPr>
        <p:txBody>
          <a:bodyPr/>
          <a:lstStyle/>
          <a:p>
            <a:endParaRPr lang="en-US"/>
          </a:p>
        </p:txBody>
      </p:sp>
      <p:sp>
        <p:nvSpPr>
          <p:cNvPr id="5" name="AutoShape 5"/>
          <p:cNvSpPr/>
          <p:nvPr/>
        </p:nvSpPr>
        <p:spPr>
          <a:xfrm rot="-5400000">
            <a:off x="9836176" y="-4461314"/>
            <a:ext cx="9525" cy="15222131"/>
          </a:xfrm>
          <a:prstGeom prst="rect">
            <a:avLst/>
          </a:prstGeom>
          <a:solidFill>
            <a:srgbClr val="FFFFFF"/>
          </a:solidFill>
        </p:spPr>
        <p:txBody>
          <a:bodyPr/>
          <a:lstStyle/>
          <a:p>
            <a:endParaRPr lang="en-US"/>
          </a:p>
        </p:txBody>
      </p:sp>
      <p:sp>
        <p:nvSpPr>
          <p:cNvPr id="6" name="TextBox 6"/>
          <p:cNvSpPr txBox="1"/>
          <p:nvPr/>
        </p:nvSpPr>
        <p:spPr>
          <a:xfrm rot="-5400000">
            <a:off x="-2886026" y="4579526"/>
            <a:ext cx="8206068" cy="604165"/>
          </a:xfrm>
          <a:prstGeom prst="rect">
            <a:avLst/>
          </a:prstGeom>
        </p:spPr>
        <p:txBody>
          <a:bodyPr lIns="0" tIns="0" rIns="0" bIns="0" rtlCol="0" anchor="t">
            <a:spAutoFit/>
          </a:bodyPr>
          <a:lstStyle/>
          <a:p>
            <a:pPr marL="0" lvl="0" indent="0" algn="l">
              <a:lnSpc>
                <a:spcPts val="5040"/>
              </a:lnSpc>
              <a:spcBef>
                <a:spcPct val="0"/>
              </a:spcBef>
            </a:pPr>
            <a:r>
              <a:rPr lang="en-US" sz="3600" dirty="0">
                <a:solidFill>
                  <a:srgbClr val="FFFFFF"/>
                </a:solidFill>
                <a:latin typeface="Open Sauce SemiBold Bold"/>
              </a:rPr>
              <a:t>MYTHS  AND   MISPERCEPTIONS</a:t>
            </a:r>
          </a:p>
        </p:txBody>
      </p:sp>
      <p:sp>
        <p:nvSpPr>
          <p:cNvPr id="7" name="TextBox 7"/>
          <p:cNvSpPr txBox="1"/>
          <p:nvPr/>
        </p:nvSpPr>
        <p:spPr>
          <a:xfrm>
            <a:off x="3586131" y="3722924"/>
            <a:ext cx="6056337" cy="4540885"/>
          </a:xfrm>
          <a:prstGeom prst="rect">
            <a:avLst/>
          </a:prstGeom>
        </p:spPr>
        <p:txBody>
          <a:bodyPr lIns="0" tIns="0" rIns="0" bIns="0" rtlCol="0" anchor="t">
            <a:spAutoFit/>
          </a:bodyPr>
          <a:lstStyle/>
          <a:p>
            <a:pPr marL="431800" lvl="1" indent="-215900">
              <a:lnSpc>
                <a:spcPts val="3620"/>
              </a:lnSpc>
              <a:buFont typeface="Arial"/>
              <a:buChar char="•"/>
            </a:pPr>
            <a:r>
              <a:rPr lang="en-US" sz="2000" spc="-30" dirty="0">
                <a:solidFill>
                  <a:srgbClr val="FFFFFF"/>
                </a:solidFill>
                <a:latin typeface="Open Sauce Light"/>
              </a:rPr>
              <a:t>All homeless people choose to be homeless.</a:t>
            </a:r>
          </a:p>
          <a:p>
            <a:pPr marL="431800" lvl="1" indent="-215900">
              <a:lnSpc>
                <a:spcPts val="3620"/>
              </a:lnSpc>
              <a:buFont typeface="Arial"/>
              <a:buChar char="•"/>
            </a:pPr>
            <a:r>
              <a:rPr lang="en-US" sz="2000" spc="-30" dirty="0">
                <a:solidFill>
                  <a:srgbClr val="FFFFFF"/>
                </a:solidFill>
                <a:latin typeface="Open Sauce Light"/>
              </a:rPr>
              <a:t>All homeless people flow to our city for services.</a:t>
            </a:r>
          </a:p>
          <a:p>
            <a:pPr marL="431800" lvl="1" indent="-215900">
              <a:lnSpc>
                <a:spcPts val="3620"/>
              </a:lnSpc>
              <a:buFont typeface="Arial"/>
              <a:buChar char="•"/>
            </a:pPr>
            <a:r>
              <a:rPr lang="en-US" sz="2000" spc="-30" dirty="0">
                <a:solidFill>
                  <a:srgbClr val="FFFFFF"/>
                </a:solidFill>
                <a:latin typeface="Open Sauce Light"/>
              </a:rPr>
              <a:t>Helping homeless people only enables them.</a:t>
            </a:r>
          </a:p>
          <a:p>
            <a:pPr marL="431800" lvl="1" indent="-215900">
              <a:lnSpc>
                <a:spcPts val="3620"/>
              </a:lnSpc>
              <a:buFont typeface="Arial"/>
              <a:buChar char="•"/>
            </a:pPr>
            <a:r>
              <a:rPr lang="en-US" sz="2000" spc="-30" dirty="0">
                <a:solidFill>
                  <a:srgbClr val="FFFFFF"/>
                </a:solidFill>
                <a:latin typeface="Open Sauce Light"/>
              </a:rPr>
              <a:t>All homeless people sleep all the time.</a:t>
            </a:r>
          </a:p>
          <a:p>
            <a:pPr marL="431801" lvl="1" indent="-215900">
              <a:lnSpc>
                <a:spcPts val="3620"/>
              </a:lnSpc>
              <a:buFont typeface="Arial"/>
              <a:buChar char="•"/>
            </a:pPr>
            <a:r>
              <a:rPr lang="en-US" sz="2000" spc="-30" dirty="0">
                <a:solidFill>
                  <a:srgbClr val="FFFFFF"/>
                </a:solidFill>
                <a:latin typeface="Open Sauce Light"/>
              </a:rPr>
              <a:t>All homeless people abuse drugs and alcohol.</a:t>
            </a:r>
          </a:p>
          <a:p>
            <a:pPr marL="431801" lvl="1" indent="-215900">
              <a:lnSpc>
                <a:spcPts val="3620"/>
              </a:lnSpc>
              <a:buFont typeface="Arial"/>
              <a:buChar char="•"/>
            </a:pPr>
            <a:r>
              <a:rPr lang="en-US" sz="2000" spc="-30" dirty="0">
                <a:solidFill>
                  <a:srgbClr val="FFFFFF"/>
                </a:solidFill>
                <a:latin typeface="Open Sauce Light"/>
              </a:rPr>
              <a:t>They just need to get a job.</a:t>
            </a:r>
          </a:p>
          <a:p>
            <a:pPr marL="431800" lvl="1" indent="-215900">
              <a:lnSpc>
                <a:spcPts val="3620"/>
              </a:lnSpc>
              <a:buFont typeface="Arial"/>
              <a:buChar char="•"/>
            </a:pPr>
            <a:r>
              <a:rPr lang="en-US" sz="2000" spc="-30" dirty="0">
                <a:solidFill>
                  <a:srgbClr val="FFFFFF"/>
                </a:solidFill>
                <a:latin typeface="Open Sauce Light"/>
              </a:rPr>
              <a:t>They live in unsatisfactory conditions because they don't care.</a:t>
            </a:r>
          </a:p>
          <a:p>
            <a:pPr>
              <a:lnSpc>
                <a:spcPts val="3620"/>
              </a:lnSpc>
              <a:spcBef>
                <a:spcPct val="0"/>
              </a:spcBef>
            </a:pPr>
            <a:endParaRPr lang="en-US" sz="2000" spc="-30" dirty="0">
              <a:solidFill>
                <a:srgbClr val="FFFFFF"/>
              </a:solidFill>
              <a:latin typeface="Open Sauce Light"/>
            </a:endParaRPr>
          </a:p>
        </p:txBody>
      </p:sp>
      <p:sp>
        <p:nvSpPr>
          <p:cNvPr id="8" name="TextBox 8"/>
          <p:cNvSpPr txBox="1"/>
          <p:nvPr/>
        </p:nvSpPr>
        <p:spPr>
          <a:xfrm>
            <a:off x="10585636" y="3494324"/>
            <a:ext cx="5397737" cy="4540885"/>
          </a:xfrm>
          <a:prstGeom prst="rect">
            <a:avLst/>
          </a:prstGeom>
        </p:spPr>
        <p:txBody>
          <a:bodyPr lIns="0" tIns="0" rIns="0" bIns="0" rtlCol="0" anchor="t">
            <a:spAutoFit/>
          </a:bodyPr>
          <a:lstStyle/>
          <a:p>
            <a:pPr marL="431801" lvl="1" indent="-215900">
              <a:lnSpc>
                <a:spcPts val="3620"/>
              </a:lnSpc>
              <a:buFont typeface="Arial"/>
              <a:buChar char="•"/>
            </a:pPr>
            <a:r>
              <a:rPr lang="en-US" sz="2000" spc="-30" dirty="0">
                <a:solidFill>
                  <a:srgbClr val="FFFFFF"/>
                </a:solidFill>
                <a:latin typeface="Open Sauce Light"/>
              </a:rPr>
              <a:t>All homeless people are bums.</a:t>
            </a:r>
          </a:p>
          <a:p>
            <a:pPr marL="431801" lvl="1" indent="-215900">
              <a:lnSpc>
                <a:spcPts val="3620"/>
              </a:lnSpc>
              <a:buFont typeface="Arial"/>
              <a:buChar char="•"/>
            </a:pPr>
            <a:r>
              <a:rPr lang="en-US" sz="2000" spc="-30" dirty="0">
                <a:solidFill>
                  <a:srgbClr val="FFFFFF"/>
                </a:solidFill>
                <a:latin typeface="Open Sauce Light"/>
              </a:rPr>
              <a:t>All homeless people are service resistant.</a:t>
            </a:r>
          </a:p>
          <a:p>
            <a:pPr marL="431801" lvl="1" indent="-215900">
              <a:lnSpc>
                <a:spcPts val="3620"/>
              </a:lnSpc>
              <a:buFont typeface="Arial"/>
              <a:buChar char="•"/>
            </a:pPr>
            <a:r>
              <a:rPr lang="en-US" sz="2000" spc="-30" dirty="0">
                <a:solidFill>
                  <a:srgbClr val="FFFFFF"/>
                </a:solidFill>
                <a:latin typeface="Open Sauce Light"/>
              </a:rPr>
              <a:t>All homeless people are lazy.</a:t>
            </a:r>
          </a:p>
          <a:p>
            <a:pPr marL="431801" lvl="1" indent="-215900">
              <a:lnSpc>
                <a:spcPts val="3620"/>
              </a:lnSpc>
              <a:buFont typeface="Arial"/>
              <a:buChar char="•"/>
            </a:pPr>
            <a:r>
              <a:rPr lang="en-US" sz="2000" spc="-30" dirty="0">
                <a:solidFill>
                  <a:srgbClr val="FFFFFF"/>
                </a:solidFill>
                <a:latin typeface="Open Sauce Light"/>
              </a:rPr>
              <a:t>All homeless people are thieves.</a:t>
            </a:r>
          </a:p>
          <a:p>
            <a:pPr marL="431801" lvl="1" indent="-215900">
              <a:lnSpc>
                <a:spcPts val="3620"/>
              </a:lnSpc>
              <a:buFont typeface="Arial"/>
              <a:buChar char="•"/>
            </a:pPr>
            <a:r>
              <a:rPr lang="en-US" sz="2000" spc="-30" dirty="0">
                <a:solidFill>
                  <a:srgbClr val="FFFFFF"/>
                </a:solidFill>
                <a:latin typeface="Open Sauce Light"/>
              </a:rPr>
              <a:t>Homelessness will never end.</a:t>
            </a:r>
          </a:p>
          <a:p>
            <a:pPr marL="431801" lvl="1" indent="-215900">
              <a:lnSpc>
                <a:spcPts val="3620"/>
              </a:lnSpc>
              <a:buFont typeface="Arial"/>
              <a:buChar char="•"/>
            </a:pPr>
            <a:r>
              <a:rPr lang="en-US" sz="2000" spc="-30" dirty="0">
                <a:solidFill>
                  <a:srgbClr val="FFFFFF"/>
                </a:solidFill>
                <a:latin typeface="Open Sauce Light"/>
              </a:rPr>
              <a:t>They are dangerous and violent</a:t>
            </a:r>
          </a:p>
          <a:p>
            <a:pPr marL="431801" lvl="1" indent="-215900">
              <a:lnSpc>
                <a:spcPts val="3620"/>
              </a:lnSpc>
              <a:buFont typeface="Arial"/>
              <a:buChar char="•"/>
            </a:pPr>
            <a:r>
              <a:rPr lang="en-US" sz="2000" spc="-30" dirty="0">
                <a:solidFill>
                  <a:srgbClr val="FFFFFF"/>
                </a:solidFill>
                <a:latin typeface="Open Sauce Light"/>
              </a:rPr>
              <a:t>They are criminals</a:t>
            </a:r>
          </a:p>
          <a:p>
            <a:pPr marL="431801" lvl="1" indent="-215900">
              <a:lnSpc>
                <a:spcPts val="3620"/>
              </a:lnSpc>
              <a:buFont typeface="Arial"/>
              <a:buChar char="•"/>
            </a:pPr>
            <a:r>
              <a:rPr lang="en-US" sz="2000" spc="-30" dirty="0">
                <a:solidFill>
                  <a:srgbClr val="FFFFFF"/>
                </a:solidFill>
                <a:latin typeface="Open Sauce Light"/>
              </a:rPr>
              <a:t>Most are mentally ill.</a:t>
            </a:r>
          </a:p>
          <a:p>
            <a:pPr marL="431800" lvl="1" indent="-215900">
              <a:lnSpc>
                <a:spcPts val="3620"/>
              </a:lnSpc>
              <a:buFont typeface="Arial"/>
              <a:buChar char="•"/>
            </a:pPr>
            <a:r>
              <a:rPr lang="en-US" sz="2000" spc="-30" dirty="0">
                <a:solidFill>
                  <a:srgbClr val="FFFFFF"/>
                </a:solidFill>
                <a:latin typeface="Open Sauce Light"/>
              </a:rPr>
              <a:t>The homeless are not a part of "our community".</a:t>
            </a:r>
          </a:p>
        </p:txBody>
      </p:sp>
      <p:sp>
        <p:nvSpPr>
          <p:cNvPr id="9" name="TextBox 9"/>
          <p:cNvSpPr txBox="1"/>
          <p:nvPr/>
        </p:nvSpPr>
        <p:spPr>
          <a:xfrm>
            <a:off x="3698504" y="1539181"/>
            <a:ext cx="12284869" cy="862345"/>
          </a:xfrm>
          <a:prstGeom prst="rect">
            <a:avLst/>
          </a:prstGeom>
        </p:spPr>
        <p:txBody>
          <a:bodyPr lIns="0" tIns="0" rIns="0" bIns="0" rtlCol="0" anchor="t">
            <a:spAutoFit/>
          </a:bodyPr>
          <a:lstStyle/>
          <a:p>
            <a:pPr marL="0" lvl="0" indent="0" algn="l">
              <a:lnSpc>
                <a:spcPts val="7069"/>
              </a:lnSpc>
              <a:spcBef>
                <a:spcPct val="0"/>
              </a:spcBef>
            </a:pPr>
            <a:r>
              <a:rPr lang="en-US" sz="5049" dirty="0">
                <a:solidFill>
                  <a:srgbClr val="FFFFFF"/>
                </a:solidFill>
                <a:latin typeface="Open Sauce Light Bold"/>
              </a:rPr>
              <a:t>Common Myths About Homelessness</a:t>
            </a:r>
          </a:p>
        </p:txBody>
      </p:sp>
      <p:sp>
        <p:nvSpPr>
          <p:cNvPr id="10" name="TextBox 10"/>
          <p:cNvSpPr txBox="1"/>
          <p:nvPr/>
        </p:nvSpPr>
        <p:spPr>
          <a:xfrm>
            <a:off x="3586131" y="2548290"/>
            <a:ext cx="12112675" cy="297180"/>
          </a:xfrm>
          <a:prstGeom prst="rect">
            <a:avLst/>
          </a:prstGeom>
        </p:spPr>
        <p:txBody>
          <a:bodyPr lIns="0" tIns="0" rIns="0" bIns="0" rtlCol="0" anchor="t">
            <a:spAutoFit/>
          </a:bodyPr>
          <a:lstStyle/>
          <a:p>
            <a:pPr algn="ctr">
              <a:lnSpc>
                <a:spcPts val="2520"/>
              </a:lnSpc>
            </a:pPr>
            <a:r>
              <a:rPr lang="en-US" sz="1800" dirty="0">
                <a:solidFill>
                  <a:srgbClr val="FFFFFF"/>
                </a:solidFill>
                <a:latin typeface="Trocchi"/>
              </a:rPr>
              <a:t>There are many negative stereo types and personal misperceptions that lead to myths about homelessness</a:t>
            </a:r>
          </a:p>
        </p:txBody>
      </p:sp>
      <p:sp>
        <p:nvSpPr>
          <p:cNvPr id="11" name="TextBox 11"/>
          <p:cNvSpPr txBox="1"/>
          <p:nvPr/>
        </p:nvSpPr>
        <p:spPr>
          <a:xfrm>
            <a:off x="0" y="9776711"/>
            <a:ext cx="17845951" cy="297180"/>
          </a:xfrm>
          <a:prstGeom prst="rect">
            <a:avLst/>
          </a:prstGeom>
        </p:spPr>
        <p:txBody>
          <a:bodyPr lIns="0" tIns="0" rIns="0" bIns="0" rtlCol="0" anchor="t">
            <a:spAutoFit/>
          </a:bodyPr>
          <a:lstStyle/>
          <a:p>
            <a:pPr algn="ctr">
              <a:lnSpc>
                <a:spcPts val="2520"/>
              </a:lnSpc>
            </a:pPr>
            <a:r>
              <a:rPr lang="en-US" sz="1800" dirty="0">
                <a:solidFill>
                  <a:srgbClr val="EAEEF4"/>
                </a:solidFill>
                <a:latin typeface="Trocchi"/>
              </a:rPr>
              <a:t>The 12 Biggest Myths about Homelessness in America, 2019. https://www.nyu.edu/about/news-publications/news/2019/september/HomelessQandA.html</a:t>
            </a:r>
          </a:p>
        </p:txBody>
      </p:sp>
    </p:spTree>
  </p:cSld>
  <p:clrMapOvr>
    <a:masterClrMapping/>
  </p:clrMapOvr>
  <mc:AlternateContent xmlns:mc="http://schemas.openxmlformats.org/markup-compatibility/2006" xmlns:p14="http://schemas.microsoft.com/office/powerpoint/2010/main">
    <mc:Choice Requires="p14">
      <p:transition spd="slow" p14:dur="3400" advTm="16165">
        <p14:reveal/>
      </p:transition>
    </mc:Choice>
    <mc:Fallback xmlns="">
      <p:transition spd="slow" advTm="16165">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5199" y="-182609"/>
            <a:ext cx="19258398" cy="11036152"/>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9337" r="11" b="-9317"/>
              </a:stretch>
            </a:blipFill>
          </p:spPr>
          <p:txBody>
            <a:bodyPr/>
            <a:lstStyle/>
            <a:p>
              <a:endParaRPr lang="en-US" dirty="0"/>
            </a:p>
          </p:txBody>
        </p:sp>
      </p:grpSp>
      <p:sp>
        <p:nvSpPr>
          <p:cNvPr id="4" name="AutoShape 4"/>
          <p:cNvSpPr/>
          <p:nvPr/>
        </p:nvSpPr>
        <p:spPr>
          <a:xfrm>
            <a:off x="9863256" y="1050977"/>
            <a:ext cx="8953500" cy="7040297"/>
          </a:xfrm>
          <a:prstGeom prst="rect">
            <a:avLst/>
          </a:prstGeom>
          <a:noFill/>
        </p:spPr>
        <p:txBody>
          <a:bodyPr/>
          <a:lstStyle/>
          <a:p>
            <a:endParaRPr lang="en-US"/>
          </a:p>
        </p:txBody>
      </p:sp>
      <p:grpSp>
        <p:nvGrpSpPr>
          <p:cNvPr id="5" name="Group 5"/>
          <p:cNvGrpSpPr/>
          <p:nvPr/>
        </p:nvGrpSpPr>
        <p:grpSpPr>
          <a:xfrm>
            <a:off x="8686800" y="638761"/>
            <a:ext cx="8953500" cy="7040297"/>
            <a:chOff x="0" y="0"/>
            <a:chExt cx="11938000" cy="9387062"/>
          </a:xfrm>
        </p:grpSpPr>
        <p:pic>
          <p:nvPicPr>
            <p:cNvPr id="6" name="Picture 6"/>
            <p:cNvPicPr>
              <a:picLocks noChangeAspect="1"/>
            </p:cNvPicPr>
            <p:nvPr/>
          </p:nvPicPr>
          <p:blipFill>
            <a:blip r:embed="rId3"/>
            <a:srcRect t="20641" b="20641"/>
            <a:stretch>
              <a:fillRect/>
            </a:stretch>
          </p:blipFill>
          <p:spPr>
            <a:xfrm>
              <a:off x="0" y="0"/>
              <a:ext cx="7950200" cy="3112087"/>
            </a:xfrm>
            <a:prstGeom prst="rect">
              <a:avLst/>
            </a:prstGeom>
          </p:spPr>
        </p:pic>
        <p:pic>
          <p:nvPicPr>
            <p:cNvPr id="7" name="Picture 7"/>
            <p:cNvPicPr>
              <a:picLocks noChangeAspect="1"/>
            </p:cNvPicPr>
            <p:nvPr/>
          </p:nvPicPr>
          <p:blipFill>
            <a:blip r:embed="rId4"/>
            <a:srcRect l="28865" r="28865"/>
            <a:stretch>
              <a:fillRect/>
            </a:stretch>
          </p:blipFill>
          <p:spPr>
            <a:xfrm>
              <a:off x="7975600" y="0"/>
              <a:ext cx="3962400" cy="6249575"/>
            </a:xfrm>
            <a:prstGeom prst="rect">
              <a:avLst/>
            </a:prstGeom>
          </p:spPr>
        </p:pic>
        <p:pic>
          <p:nvPicPr>
            <p:cNvPr id="8" name="Picture 8"/>
            <p:cNvPicPr>
              <a:picLocks noChangeAspect="1"/>
            </p:cNvPicPr>
            <p:nvPr/>
          </p:nvPicPr>
          <p:blipFill>
            <a:blip r:embed="rId5"/>
            <a:srcRect t="3912" b="3912"/>
            <a:stretch>
              <a:fillRect/>
            </a:stretch>
          </p:blipFill>
          <p:spPr>
            <a:xfrm>
              <a:off x="3987800" y="3137487"/>
              <a:ext cx="3962400" cy="3112087"/>
            </a:xfrm>
            <a:prstGeom prst="rect">
              <a:avLst/>
            </a:prstGeom>
          </p:spPr>
        </p:pic>
        <p:pic>
          <p:nvPicPr>
            <p:cNvPr id="9" name="Picture 9"/>
            <p:cNvPicPr>
              <a:picLocks noChangeAspect="1"/>
            </p:cNvPicPr>
            <p:nvPr/>
          </p:nvPicPr>
          <p:blipFill>
            <a:blip r:embed="rId6"/>
            <a:srcRect l="28865" r="28865"/>
            <a:stretch>
              <a:fillRect/>
            </a:stretch>
          </p:blipFill>
          <p:spPr>
            <a:xfrm>
              <a:off x="0" y="3137487"/>
              <a:ext cx="3962400" cy="6249575"/>
            </a:xfrm>
            <a:prstGeom prst="rect">
              <a:avLst/>
            </a:prstGeom>
          </p:spPr>
        </p:pic>
        <p:pic>
          <p:nvPicPr>
            <p:cNvPr id="10" name="Picture 10"/>
            <p:cNvPicPr>
              <a:picLocks noChangeAspect="1"/>
            </p:cNvPicPr>
            <p:nvPr/>
          </p:nvPicPr>
          <p:blipFill>
            <a:blip r:embed="rId7"/>
            <a:srcRect t="20567" b="20567"/>
            <a:stretch>
              <a:fillRect/>
            </a:stretch>
          </p:blipFill>
          <p:spPr>
            <a:xfrm>
              <a:off x="3987800" y="6274975"/>
              <a:ext cx="7950200" cy="3112087"/>
            </a:xfrm>
            <a:prstGeom prst="rect">
              <a:avLst/>
            </a:prstGeom>
          </p:spPr>
        </p:pic>
      </p:grpSp>
      <p:sp>
        <p:nvSpPr>
          <p:cNvPr id="11" name="AutoShape 11"/>
          <p:cNvSpPr/>
          <p:nvPr/>
        </p:nvSpPr>
        <p:spPr>
          <a:xfrm rot="-5400000">
            <a:off x="10084204" y="-125274"/>
            <a:ext cx="9525" cy="16398067"/>
          </a:xfrm>
          <a:prstGeom prst="rect">
            <a:avLst/>
          </a:prstGeom>
          <a:solidFill>
            <a:srgbClr val="FFFFFF"/>
          </a:solidFill>
        </p:spPr>
        <p:txBody>
          <a:bodyPr/>
          <a:lstStyle/>
          <a:p>
            <a:endParaRPr lang="en-US"/>
          </a:p>
        </p:txBody>
      </p:sp>
      <p:sp>
        <p:nvSpPr>
          <p:cNvPr id="12" name="AutoShape 12"/>
          <p:cNvSpPr/>
          <p:nvPr/>
        </p:nvSpPr>
        <p:spPr>
          <a:xfrm rot="-5400000">
            <a:off x="10047856" y="-7627701"/>
            <a:ext cx="9534" cy="16398067"/>
          </a:xfrm>
          <a:prstGeom prst="rect">
            <a:avLst/>
          </a:prstGeom>
          <a:solidFill>
            <a:srgbClr val="FFFFFF"/>
          </a:solidFill>
        </p:spPr>
        <p:txBody>
          <a:bodyPr/>
          <a:lstStyle/>
          <a:p>
            <a:endParaRPr lang="en-US"/>
          </a:p>
        </p:txBody>
      </p:sp>
      <p:grpSp>
        <p:nvGrpSpPr>
          <p:cNvPr id="13" name="Group 13"/>
          <p:cNvGrpSpPr/>
          <p:nvPr/>
        </p:nvGrpSpPr>
        <p:grpSpPr>
          <a:xfrm>
            <a:off x="997895" y="1135204"/>
            <a:ext cx="7992823" cy="7315003"/>
            <a:chOff x="-1252316" y="637117"/>
            <a:chExt cx="10445404" cy="8962955"/>
          </a:xfrm>
        </p:grpSpPr>
        <p:sp>
          <p:nvSpPr>
            <p:cNvPr id="14" name="TextBox 14"/>
            <p:cNvSpPr txBox="1"/>
            <p:nvPr/>
          </p:nvSpPr>
          <p:spPr>
            <a:xfrm>
              <a:off x="-1252316" y="637117"/>
              <a:ext cx="10359350" cy="1654665"/>
            </a:xfrm>
            <a:prstGeom prst="rect">
              <a:avLst/>
            </a:prstGeom>
          </p:spPr>
          <p:txBody>
            <a:bodyPr wrap="square" lIns="0" tIns="0" rIns="0" bIns="0" rtlCol="0" anchor="t">
              <a:spAutoFit/>
            </a:bodyPr>
            <a:lstStyle/>
            <a:p>
              <a:pPr marL="0" lvl="0" indent="0" algn="ctr">
                <a:lnSpc>
                  <a:spcPts val="5515"/>
                </a:lnSpc>
                <a:spcBef>
                  <a:spcPct val="0"/>
                </a:spcBef>
              </a:pPr>
              <a:r>
                <a:rPr lang="en-US" sz="3939" dirty="0">
                  <a:solidFill>
                    <a:srgbClr val="FFFFFF"/>
                  </a:solidFill>
                  <a:latin typeface="Open Sauce Light"/>
                </a:rPr>
                <a:t>Most Common Causes of Homelessness</a:t>
              </a:r>
            </a:p>
          </p:txBody>
        </p:sp>
        <p:sp>
          <p:nvSpPr>
            <p:cNvPr id="15" name="TextBox 15"/>
            <p:cNvSpPr txBox="1"/>
            <p:nvPr/>
          </p:nvSpPr>
          <p:spPr>
            <a:xfrm>
              <a:off x="-161631" y="2421635"/>
              <a:ext cx="9354719" cy="7178437"/>
            </a:xfrm>
            <a:prstGeom prst="rect">
              <a:avLst/>
            </a:prstGeom>
          </p:spPr>
          <p:txBody>
            <a:bodyPr wrap="square" lIns="0" tIns="0" rIns="0" bIns="0" rtlCol="0" anchor="t">
              <a:spAutoFit/>
            </a:bodyPr>
            <a:lstStyle/>
            <a:p>
              <a:pPr marL="502084" lvl="1" indent="-251042">
                <a:lnSpc>
                  <a:spcPts val="4209"/>
                </a:lnSpc>
                <a:buFont typeface="Arial"/>
                <a:buChar char="•"/>
              </a:pPr>
              <a:r>
                <a:rPr lang="en-US" sz="2325" spc="-34" dirty="0">
                  <a:solidFill>
                    <a:srgbClr val="FFFFFF"/>
                  </a:solidFill>
                  <a:latin typeface="Open Sauce Light"/>
                </a:rPr>
                <a:t>Loss of Employment.</a:t>
              </a:r>
            </a:p>
            <a:p>
              <a:pPr marL="502084" lvl="1" indent="-251042">
                <a:lnSpc>
                  <a:spcPts val="4209"/>
                </a:lnSpc>
                <a:buFont typeface="Arial"/>
                <a:buChar char="•"/>
              </a:pPr>
              <a:r>
                <a:rPr lang="en-US" sz="2325" spc="-34" dirty="0">
                  <a:solidFill>
                    <a:srgbClr val="FFFFFF"/>
                  </a:solidFill>
                  <a:latin typeface="Open Sauce Light"/>
                </a:rPr>
                <a:t>Family Crisis: Divorce, loss of loved one,</a:t>
              </a:r>
            </a:p>
            <a:p>
              <a:pPr marL="502084" lvl="1" indent="-251042">
                <a:lnSpc>
                  <a:spcPts val="4209"/>
                </a:lnSpc>
                <a:buFont typeface="Arial"/>
                <a:buChar char="•"/>
              </a:pPr>
              <a:r>
                <a:rPr lang="en-US" sz="2325" spc="-34" dirty="0">
                  <a:solidFill>
                    <a:srgbClr val="FFFFFF"/>
                  </a:solidFill>
                  <a:latin typeface="Open Sauce Light"/>
                </a:rPr>
                <a:t> Medical crisis.</a:t>
              </a:r>
            </a:p>
            <a:p>
              <a:pPr marL="502084" lvl="1" indent="-251042">
                <a:lnSpc>
                  <a:spcPts val="4209"/>
                </a:lnSpc>
                <a:buFont typeface="Arial"/>
                <a:buChar char="•"/>
              </a:pPr>
              <a:r>
                <a:rPr lang="en-US" sz="2325" spc="-34" dirty="0">
                  <a:solidFill>
                    <a:srgbClr val="FFFFFF"/>
                  </a:solidFill>
                  <a:latin typeface="Open Sauce Light"/>
                </a:rPr>
                <a:t>Lack of affordable housing, eviction</a:t>
              </a:r>
            </a:p>
            <a:p>
              <a:pPr marL="502084" lvl="1" indent="-251042">
                <a:lnSpc>
                  <a:spcPts val="4209"/>
                </a:lnSpc>
                <a:buFont typeface="Arial"/>
                <a:buChar char="•"/>
              </a:pPr>
              <a:r>
                <a:rPr lang="en-US" sz="2325" spc="-34" dirty="0">
                  <a:solidFill>
                    <a:srgbClr val="FFFFFF"/>
                  </a:solidFill>
                  <a:latin typeface="Open Sauce Light"/>
                </a:rPr>
                <a:t>Mental and or Physical Disability</a:t>
              </a:r>
            </a:p>
            <a:p>
              <a:pPr marL="502084" lvl="1" indent="-251042">
                <a:lnSpc>
                  <a:spcPts val="4209"/>
                </a:lnSpc>
                <a:buFont typeface="Arial"/>
                <a:buChar char="•"/>
              </a:pPr>
              <a:r>
                <a:rPr lang="en-US" sz="2325" spc="-34" dirty="0">
                  <a:solidFill>
                    <a:srgbClr val="FFFFFF"/>
                  </a:solidFill>
                  <a:latin typeface="Open Sauce Light"/>
                </a:rPr>
                <a:t>Drugs/Alcohol</a:t>
              </a:r>
            </a:p>
            <a:p>
              <a:pPr marL="502084" lvl="1" indent="-251042">
                <a:lnSpc>
                  <a:spcPts val="4209"/>
                </a:lnSpc>
                <a:buFont typeface="Arial"/>
                <a:buChar char="•"/>
              </a:pPr>
              <a:r>
                <a:rPr lang="en-US" sz="2325" spc="-34" dirty="0">
                  <a:solidFill>
                    <a:srgbClr val="FFFFFF"/>
                  </a:solidFill>
                  <a:latin typeface="Open Sauce Light"/>
                </a:rPr>
                <a:t>Domestic Violence</a:t>
              </a:r>
            </a:p>
            <a:p>
              <a:pPr marL="502084" lvl="1" indent="-251042">
                <a:lnSpc>
                  <a:spcPts val="4209"/>
                </a:lnSpc>
                <a:buFont typeface="Arial"/>
                <a:buChar char="•"/>
              </a:pPr>
              <a:r>
                <a:rPr lang="en-US" sz="2325" spc="-34" dirty="0">
                  <a:solidFill>
                    <a:srgbClr val="FFFFFF"/>
                  </a:solidFill>
                  <a:latin typeface="Open Sauce Light"/>
                </a:rPr>
                <a:t>Incarceration</a:t>
              </a:r>
            </a:p>
            <a:p>
              <a:pPr marL="502084" lvl="1" indent="-251042">
                <a:lnSpc>
                  <a:spcPts val="4209"/>
                </a:lnSpc>
                <a:buFont typeface="Arial"/>
                <a:buChar char="•"/>
              </a:pPr>
              <a:r>
                <a:rPr lang="en-US" sz="2325" spc="-34" dirty="0">
                  <a:solidFill>
                    <a:srgbClr val="FFFFFF"/>
                  </a:solidFill>
                  <a:latin typeface="Open Sauce Light"/>
                </a:rPr>
                <a:t>Poverty</a:t>
              </a:r>
            </a:p>
            <a:p>
              <a:pPr marL="502084" lvl="1" indent="-251042">
                <a:lnSpc>
                  <a:spcPts val="4209"/>
                </a:lnSpc>
                <a:buFont typeface="Arial"/>
                <a:buChar char="•"/>
              </a:pPr>
              <a:r>
                <a:rPr lang="en-US" sz="2325" spc="-34" dirty="0">
                  <a:solidFill>
                    <a:srgbClr val="FFFFFF"/>
                  </a:solidFill>
                  <a:latin typeface="Open Sauce Light"/>
                </a:rPr>
                <a:t>COVID </a:t>
              </a:r>
            </a:p>
            <a:p>
              <a:pPr>
                <a:lnSpc>
                  <a:spcPts val="4209"/>
                </a:lnSpc>
                <a:spcBef>
                  <a:spcPct val="0"/>
                </a:spcBef>
              </a:pPr>
              <a:endParaRPr lang="en-US" sz="2325" spc="-34" dirty="0">
                <a:solidFill>
                  <a:srgbClr val="FFFFFF"/>
                </a:solidFill>
                <a:latin typeface="Open Sauce Light"/>
              </a:endParaRPr>
            </a:p>
          </p:txBody>
        </p:sp>
      </p:grpSp>
      <p:sp>
        <p:nvSpPr>
          <p:cNvPr id="16" name="TextBox 16"/>
          <p:cNvSpPr txBox="1"/>
          <p:nvPr/>
        </p:nvSpPr>
        <p:spPr>
          <a:xfrm>
            <a:off x="-2551242" y="9588596"/>
            <a:ext cx="17845951" cy="297180"/>
          </a:xfrm>
          <a:prstGeom prst="rect">
            <a:avLst/>
          </a:prstGeom>
        </p:spPr>
        <p:txBody>
          <a:bodyPr lIns="0" tIns="0" rIns="0" bIns="0" rtlCol="0" anchor="t">
            <a:spAutoFit/>
          </a:bodyPr>
          <a:lstStyle/>
          <a:p>
            <a:pPr algn="ctr">
              <a:lnSpc>
                <a:spcPts val="2520"/>
              </a:lnSpc>
            </a:pPr>
            <a:r>
              <a:rPr lang="en-US" sz="1800" dirty="0">
                <a:solidFill>
                  <a:srgbClr val="0F0F0F"/>
                </a:solidFill>
                <a:latin typeface="Trocchi"/>
              </a:rPr>
              <a:t>7 Major Causes of Homelessness. Retrieved from heeps://atlantamission.org/7-major-causes-homelessness/</a:t>
            </a:r>
          </a:p>
        </p:txBody>
      </p:sp>
    </p:spTree>
  </p:cSld>
  <p:clrMapOvr>
    <a:masterClrMapping/>
  </p:clrMapOvr>
  <mc:AlternateContent xmlns:mc="http://schemas.openxmlformats.org/markup-compatibility/2006" xmlns:p14="http://schemas.microsoft.com/office/powerpoint/2010/main">
    <mc:Choice Requires="p14">
      <p:transition spd="slow" p14:dur="3400" advTm="9631">
        <p14:reveal/>
      </p:transition>
    </mc:Choice>
    <mc:Fallback xmlns="">
      <p:transition spd="slow" advTm="9631">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39819"/>
            <a:ext cx="18288000" cy="10286871"/>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337" r="11" b="-9317"/>
              </a:stretch>
            </a:blipFill>
          </p:spPr>
          <p:txBody>
            <a:bodyPr/>
            <a:lstStyle/>
            <a:p>
              <a:endParaRPr lang="en-US"/>
            </a:p>
          </p:txBody>
        </p:sp>
      </p:grpSp>
      <p:sp>
        <p:nvSpPr>
          <p:cNvPr id="4" name="AutoShape 4"/>
          <p:cNvSpPr/>
          <p:nvPr/>
        </p:nvSpPr>
        <p:spPr>
          <a:xfrm>
            <a:off x="9334500" y="1028700"/>
            <a:ext cx="8953500" cy="7040297"/>
          </a:xfrm>
          <a:prstGeom prst="rect">
            <a:avLst/>
          </a:prstGeom>
          <a:noFill/>
        </p:spPr>
        <p:txBody>
          <a:bodyPr/>
          <a:lstStyle/>
          <a:p>
            <a:endParaRPr lang="en-US"/>
          </a:p>
        </p:txBody>
      </p:sp>
      <p:grpSp>
        <p:nvGrpSpPr>
          <p:cNvPr id="5" name="Group 5"/>
          <p:cNvGrpSpPr/>
          <p:nvPr/>
        </p:nvGrpSpPr>
        <p:grpSpPr>
          <a:xfrm>
            <a:off x="8671656" y="1170960"/>
            <a:ext cx="8953500" cy="7040297"/>
            <a:chOff x="0" y="0"/>
            <a:chExt cx="11938000" cy="9387062"/>
          </a:xfrm>
        </p:grpSpPr>
        <p:pic>
          <p:nvPicPr>
            <p:cNvPr id="6" name="Picture 6"/>
            <p:cNvPicPr>
              <a:picLocks noChangeAspect="1"/>
            </p:cNvPicPr>
            <p:nvPr/>
          </p:nvPicPr>
          <p:blipFill>
            <a:blip r:embed="rId4"/>
            <a:srcRect t="20678" b="20678"/>
            <a:stretch>
              <a:fillRect/>
            </a:stretch>
          </p:blipFill>
          <p:spPr>
            <a:xfrm>
              <a:off x="0" y="0"/>
              <a:ext cx="7950200" cy="3112087"/>
            </a:xfrm>
            <a:prstGeom prst="rect">
              <a:avLst/>
            </a:prstGeom>
          </p:spPr>
        </p:pic>
        <p:pic>
          <p:nvPicPr>
            <p:cNvPr id="7" name="Picture 7"/>
            <p:cNvPicPr>
              <a:picLocks noChangeAspect="1"/>
            </p:cNvPicPr>
            <p:nvPr/>
          </p:nvPicPr>
          <p:blipFill>
            <a:blip r:embed="rId5"/>
            <a:srcRect l="28839" r="28839"/>
            <a:stretch>
              <a:fillRect/>
            </a:stretch>
          </p:blipFill>
          <p:spPr>
            <a:xfrm>
              <a:off x="7975600" y="0"/>
              <a:ext cx="3962400" cy="6249575"/>
            </a:xfrm>
            <a:prstGeom prst="rect">
              <a:avLst/>
            </a:prstGeom>
          </p:spPr>
        </p:pic>
        <p:pic>
          <p:nvPicPr>
            <p:cNvPr id="8" name="Picture 8"/>
            <p:cNvPicPr>
              <a:picLocks noChangeAspect="1"/>
            </p:cNvPicPr>
            <p:nvPr/>
          </p:nvPicPr>
          <p:blipFill>
            <a:blip r:embed="rId6"/>
            <a:srcRect l="7545" r="7545"/>
            <a:stretch>
              <a:fillRect/>
            </a:stretch>
          </p:blipFill>
          <p:spPr>
            <a:xfrm>
              <a:off x="3987800" y="3137487"/>
              <a:ext cx="3962400" cy="3112087"/>
            </a:xfrm>
            <a:prstGeom prst="rect">
              <a:avLst/>
            </a:prstGeom>
          </p:spPr>
        </p:pic>
        <p:pic>
          <p:nvPicPr>
            <p:cNvPr id="9" name="Picture 9"/>
            <p:cNvPicPr>
              <a:picLocks noChangeAspect="1"/>
            </p:cNvPicPr>
            <p:nvPr/>
          </p:nvPicPr>
          <p:blipFill>
            <a:blip r:embed="rId7"/>
            <a:srcRect l="28865" r="28865"/>
            <a:stretch>
              <a:fillRect/>
            </a:stretch>
          </p:blipFill>
          <p:spPr>
            <a:xfrm>
              <a:off x="0" y="3137487"/>
              <a:ext cx="3962400" cy="6249575"/>
            </a:xfrm>
            <a:prstGeom prst="rect">
              <a:avLst/>
            </a:prstGeom>
          </p:spPr>
        </p:pic>
        <p:pic>
          <p:nvPicPr>
            <p:cNvPr id="10" name="Picture 10"/>
            <p:cNvPicPr>
              <a:picLocks noChangeAspect="1"/>
            </p:cNvPicPr>
            <p:nvPr/>
          </p:nvPicPr>
          <p:blipFill>
            <a:blip r:embed="rId8"/>
            <a:srcRect t="20678" b="20678"/>
            <a:stretch>
              <a:fillRect/>
            </a:stretch>
          </p:blipFill>
          <p:spPr>
            <a:xfrm>
              <a:off x="3987800" y="6274975"/>
              <a:ext cx="7950200" cy="3112087"/>
            </a:xfrm>
            <a:prstGeom prst="rect">
              <a:avLst/>
            </a:prstGeom>
          </p:spPr>
        </p:pic>
      </p:grpSp>
      <p:sp>
        <p:nvSpPr>
          <p:cNvPr id="11" name="AutoShape 11"/>
          <p:cNvSpPr/>
          <p:nvPr/>
        </p:nvSpPr>
        <p:spPr>
          <a:xfrm rot="-5400000">
            <a:off x="8967323" y="466776"/>
            <a:ext cx="9525" cy="16398067"/>
          </a:xfrm>
          <a:prstGeom prst="rect">
            <a:avLst/>
          </a:prstGeom>
          <a:solidFill>
            <a:srgbClr val="FFFFFF"/>
          </a:solidFill>
        </p:spPr>
        <p:txBody>
          <a:bodyPr/>
          <a:lstStyle/>
          <a:p>
            <a:endParaRPr lang="en-US"/>
          </a:p>
        </p:txBody>
      </p:sp>
      <p:sp>
        <p:nvSpPr>
          <p:cNvPr id="12" name="AutoShape 12"/>
          <p:cNvSpPr/>
          <p:nvPr/>
        </p:nvSpPr>
        <p:spPr>
          <a:xfrm rot="-5400000">
            <a:off x="9139232" y="-7356037"/>
            <a:ext cx="9534" cy="16398067"/>
          </a:xfrm>
          <a:prstGeom prst="rect">
            <a:avLst/>
          </a:prstGeom>
          <a:solidFill>
            <a:srgbClr val="FFFFFF"/>
          </a:solidFill>
        </p:spPr>
        <p:txBody>
          <a:bodyPr/>
          <a:lstStyle/>
          <a:p>
            <a:endParaRPr lang="en-US"/>
          </a:p>
        </p:txBody>
      </p:sp>
      <p:grpSp>
        <p:nvGrpSpPr>
          <p:cNvPr id="13" name="Group 13"/>
          <p:cNvGrpSpPr/>
          <p:nvPr/>
        </p:nvGrpSpPr>
        <p:grpSpPr>
          <a:xfrm>
            <a:off x="1600200" y="1332768"/>
            <a:ext cx="7115626" cy="6499412"/>
            <a:chOff x="-746142" y="83667"/>
            <a:chExt cx="9487502" cy="8665882"/>
          </a:xfrm>
        </p:grpSpPr>
        <p:sp>
          <p:nvSpPr>
            <p:cNvPr id="14" name="TextBox 14"/>
            <p:cNvSpPr txBox="1"/>
            <p:nvPr/>
          </p:nvSpPr>
          <p:spPr>
            <a:xfrm>
              <a:off x="-746142" y="83667"/>
              <a:ext cx="9018934" cy="1765427"/>
            </a:xfrm>
            <a:prstGeom prst="rect">
              <a:avLst/>
            </a:prstGeom>
          </p:spPr>
          <p:txBody>
            <a:bodyPr lIns="0" tIns="0" rIns="0" bIns="0" rtlCol="0" anchor="t">
              <a:spAutoFit/>
            </a:bodyPr>
            <a:lstStyle/>
            <a:p>
              <a:pPr marL="0" lvl="0" indent="0" algn="ctr">
                <a:lnSpc>
                  <a:spcPts val="5523"/>
                </a:lnSpc>
                <a:spcBef>
                  <a:spcPct val="0"/>
                </a:spcBef>
              </a:pPr>
              <a:r>
                <a:rPr lang="en-US" sz="3945" dirty="0">
                  <a:solidFill>
                    <a:srgbClr val="FFFFFF"/>
                  </a:solidFill>
                  <a:latin typeface="Open Sauce Light"/>
                </a:rPr>
                <a:t>Understanding the Point in Time Count (PIT)</a:t>
              </a:r>
            </a:p>
          </p:txBody>
        </p:sp>
        <p:sp>
          <p:nvSpPr>
            <p:cNvPr id="15" name="TextBox 15"/>
            <p:cNvSpPr txBox="1"/>
            <p:nvPr/>
          </p:nvSpPr>
          <p:spPr>
            <a:xfrm>
              <a:off x="-570899" y="2497328"/>
              <a:ext cx="9312259" cy="6252221"/>
            </a:xfrm>
            <a:prstGeom prst="rect">
              <a:avLst/>
            </a:prstGeom>
          </p:spPr>
          <p:txBody>
            <a:bodyPr lIns="0" tIns="0" rIns="0" bIns="0" rtlCol="0" anchor="t">
              <a:spAutoFit/>
            </a:bodyPr>
            <a:lstStyle/>
            <a:p>
              <a:pPr>
                <a:lnSpc>
                  <a:spcPts val="4215"/>
                </a:lnSpc>
                <a:spcBef>
                  <a:spcPct val="0"/>
                </a:spcBef>
              </a:pPr>
              <a:r>
                <a:rPr lang="en-US" sz="2329" spc="-34" dirty="0">
                  <a:solidFill>
                    <a:srgbClr val="FFFFFF"/>
                  </a:solidFill>
                  <a:latin typeface="Open Sauce Light"/>
                </a:rPr>
                <a:t>This report is intended to provide the community with vital information regarding the many different characteristics of our homeless community.  The collection of surveys is one way we use to count our homeless community.  Although the surveys are thorough, they do come with limitations.  The task of counting those who are experiencing homelessness is not an easy task to complete in only one night.    </a:t>
              </a:r>
            </a:p>
          </p:txBody>
        </p:sp>
      </p:grpSp>
    </p:spTree>
  </p:cSld>
  <p:clrMapOvr>
    <a:masterClrMapping/>
  </p:clrMapOvr>
  <mc:AlternateContent xmlns:mc="http://schemas.openxmlformats.org/markup-compatibility/2006" xmlns:p14="http://schemas.microsoft.com/office/powerpoint/2010/main">
    <mc:Choice Requires="p14">
      <p:transition spd="slow" p14:dur="3400" advTm="13067">
        <p14:reveal/>
      </p:transition>
    </mc:Choice>
    <mc:Fallback xmlns="">
      <p:transition spd="slow" advTm="13067">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00520" y="286878"/>
            <a:ext cx="17797477" cy="10010956"/>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9337" r="11" b="-9317"/>
              </a:stretch>
            </a:blipFill>
          </p:spPr>
          <p:txBody>
            <a:bodyPr/>
            <a:lstStyle/>
            <a:p>
              <a:endParaRPr lang="en-US"/>
            </a:p>
          </p:txBody>
        </p:sp>
      </p:grpSp>
      <p:sp>
        <p:nvSpPr>
          <p:cNvPr id="4" name="AutoShape 4"/>
          <p:cNvSpPr/>
          <p:nvPr/>
        </p:nvSpPr>
        <p:spPr>
          <a:xfrm>
            <a:off x="9334500" y="1028700"/>
            <a:ext cx="8953500" cy="7040297"/>
          </a:xfrm>
          <a:prstGeom prst="rect">
            <a:avLst/>
          </a:prstGeom>
          <a:noFill/>
        </p:spPr>
        <p:txBody>
          <a:bodyPr/>
          <a:lstStyle/>
          <a:p>
            <a:endParaRPr lang="en-US"/>
          </a:p>
        </p:txBody>
      </p:sp>
      <p:grpSp>
        <p:nvGrpSpPr>
          <p:cNvPr id="5" name="Group 5"/>
          <p:cNvGrpSpPr/>
          <p:nvPr/>
        </p:nvGrpSpPr>
        <p:grpSpPr>
          <a:xfrm>
            <a:off x="8869494" y="1014333"/>
            <a:ext cx="8953500" cy="7040297"/>
            <a:chOff x="0" y="0"/>
            <a:chExt cx="11938000" cy="9387062"/>
          </a:xfrm>
        </p:grpSpPr>
        <p:pic>
          <p:nvPicPr>
            <p:cNvPr id="6" name="Picture 6"/>
            <p:cNvPicPr>
              <a:picLocks noChangeAspect="1"/>
            </p:cNvPicPr>
            <p:nvPr/>
          </p:nvPicPr>
          <p:blipFill>
            <a:blip r:embed="rId3"/>
            <a:srcRect t="20641" b="20641"/>
            <a:stretch>
              <a:fillRect/>
            </a:stretch>
          </p:blipFill>
          <p:spPr>
            <a:xfrm>
              <a:off x="0" y="0"/>
              <a:ext cx="7950200" cy="3112087"/>
            </a:xfrm>
            <a:prstGeom prst="rect">
              <a:avLst/>
            </a:prstGeom>
          </p:spPr>
        </p:pic>
        <p:pic>
          <p:nvPicPr>
            <p:cNvPr id="7" name="Picture 7"/>
            <p:cNvPicPr>
              <a:picLocks noChangeAspect="1"/>
            </p:cNvPicPr>
            <p:nvPr/>
          </p:nvPicPr>
          <p:blipFill>
            <a:blip r:embed="rId4"/>
            <a:srcRect l="2268" r="2268"/>
            <a:stretch>
              <a:fillRect/>
            </a:stretch>
          </p:blipFill>
          <p:spPr>
            <a:xfrm>
              <a:off x="7975600" y="0"/>
              <a:ext cx="3962400" cy="6249575"/>
            </a:xfrm>
            <a:prstGeom prst="rect">
              <a:avLst/>
            </a:prstGeom>
          </p:spPr>
        </p:pic>
        <p:pic>
          <p:nvPicPr>
            <p:cNvPr id="8" name="Picture 8"/>
            <p:cNvPicPr>
              <a:picLocks noChangeAspect="1"/>
            </p:cNvPicPr>
            <p:nvPr/>
          </p:nvPicPr>
          <p:blipFill>
            <a:blip r:embed="rId5"/>
            <a:srcRect l="7505" r="7505"/>
            <a:stretch>
              <a:fillRect/>
            </a:stretch>
          </p:blipFill>
          <p:spPr>
            <a:xfrm>
              <a:off x="3987800" y="3137487"/>
              <a:ext cx="3962400" cy="3112087"/>
            </a:xfrm>
            <a:prstGeom prst="rect">
              <a:avLst/>
            </a:prstGeom>
          </p:spPr>
        </p:pic>
        <p:pic>
          <p:nvPicPr>
            <p:cNvPr id="9" name="Picture 9"/>
            <p:cNvPicPr>
              <a:picLocks noChangeAspect="1"/>
            </p:cNvPicPr>
            <p:nvPr/>
          </p:nvPicPr>
          <p:blipFill>
            <a:blip r:embed="rId6"/>
            <a:srcRect l="2358" r="2358"/>
            <a:stretch>
              <a:fillRect/>
            </a:stretch>
          </p:blipFill>
          <p:spPr>
            <a:xfrm>
              <a:off x="0" y="3137487"/>
              <a:ext cx="3962400" cy="6249575"/>
            </a:xfrm>
            <a:prstGeom prst="rect">
              <a:avLst/>
            </a:prstGeom>
          </p:spPr>
        </p:pic>
        <p:pic>
          <p:nvPicPr>
            <p:cNvPr id="10" name="Picture 10"/>
            <p:cNvPicPr>
              <a:picLocks noChangeAspect="1"/>
            </p:cNvPicPr>
            <p:nvPr/>
          </p:nvPicPr>
          <p:blipFill>
            <a:blip r:embed="rId7"/>
            <a:srcRect t="20650" b="20650"/>
            <a:stretch>
              <a:fillRect/>
            </a:stretch>
          </p:blipFill>
          <p:spPr>
            <a:xfrm>
              <a:off x="3987800" y="6274975"/>
              <a:ext cx="7950200" cy="3112087"/>
            </a:xfrm>
            <a:prstGeom prst="rect">
              <a:avLst/>
            </a:prstGeom>
          </p:spPr>
        </p:pic>
      </p:grpSp>
      <p:sp>
        <p:nvSpPr>
          <p:cNvPr id="11" name="AutoShape 11"/>
          <p:cNvSpPr/>
          <p:nvPr/>
        </p:nvSpPr>
        <p:spPr>
          <a:xfrm rot="-5400000">
            <a:off x="10084204" y="-125274"/>
            <a:ext cx="9525" cy="16398067"/>
          </a:xfrm>
          <a:prstGeom prst="rect">
            <a:avLst/>
          </a:prstGeom>
          <a:solidFill>
            <a:srgbClr val="FFFFFF"/>
          </a:solidFill>
        </p:spPr>
        <p:txBody>
          <a:bodyPr/>
          <a:lstStyle/>
          <a:p>
            <a:endParaRPr lang="en-US"/>
          </a:p>
        </p:txBody>
      </p:sp>
      <p:sp>
        <p:nvSpPr>
          <p:cNvPr id="12" name="AutoShape 12"/>
          <p:cNvSpPr/>
          <p:nvPr/>
        </p:nvSpPr>
        <p:spPr>
          <a:xfrm rot="-5400000">
            <a:off x="10084200" y="-7175100"/>
            <a:ext cx="9534" cy="16398067"/>
          </a:xfrm>
          <a:prstGeom prst="rect">
            <a:avLst/>
          </a:prstGeom>
          <a:solidFill>
            <a:srgbClr val="FFFFFF"/>
          </a:solidFill>
        </p:spPr>
        <p:txBody>
          <a:bodyPr/>
          <a:lstStyle/>
          <a:p>
            <a:endParaRPr lang="en-US"/>
          </a:p>
        </p:txBody>
      </p:sp>
      <p:grpSp>
        <p:nvGrpSpPr>
          <p:cNvPr id="13" name="Group 13"/>
          <p:cNvGrpSpPr/>
          <p:nvPr/>
        </p:nvGrpSpPr>
        <p:grpSpPr>
          <a:xfrm>
            <a:off x="1295400" y="412534"/>
            <a:ext cx="7212794" cy="7493434"/>
            <a:chOff x="-1406541" y="-64559"/>
            <a:chExt cx="9617059" cy="9991246"/>
          </a:xfrm>
        </p:grpSpPr>
        <p:sp>
          <p:nvSpPr>
            <p:cNvPr id="14" name="TextBox 14"/>
            <p:cNvSpPr txBox="1"/>
            <p:nvPr/>
          </p:nvSpPr>
          <p:spPr>
            <a:xfrm>
              <a:off x="-1406541" y="-64559"/>
              <a:ext cx="9018934" cy="1765425"/>
            </a:xfrm>
            <a:prstGeom prst="rect">
              <a:avLst/>
            </a:prstGeom>
          </p:spPr>
          <p:txBody>
            <a:bodyPr lIns="0" tIns="0" rIns="0" bIns="0" rtlCol="0" anchor="t">
              <a:spAutoFit/>
            </a:bodyPr>
            <a:lstStyle/>
            <a:p>
              <a:pPr marL="0" lvl="0" indent="0" algn="ctr">
                <a:lnSpc>
                  <a:spcPts val="5523"/>
                </a:lnSpc>
                <a:spcBef>
                  <a:spcPct val="0"/>
                </a:spcBef>
              </a:pPr>
              <a:r>
                <a:rPr lang="en-US" sz="3945" dirty="0">
                  <a:solidFill>
                    <a:srgbClr val="FFFFFF"/>
                  </a:solidFill>
                  <a:latin typeface="Open Sauce Light"/>
                </a:rPr>
                <a:t>Understanding the Point in Time Count (PIT)</a:t>
              </a:r>
            </a:p>
          </p:txBody>
        </p:sp>
        <p:sp>
          <p:nvSpPr>
            <p:cNvPr id="15" name="TextBox 15"/>
            <p:cNvSpPr txBox="1"/>
            <p:nvPr/>
          </p:nvSpPr>
          <p:spPr>
            <a:xfrm>
              <a:off x="-1101741" y="2115060"/>
              <a:ext cx="9312259" cy="7811627"/>
            </a:xfrm>
            <a:prstGeom prst="rect">
              <a:avLst/>
            </a:prstGeom>
          </p:spPr>
          <p:txBody>
            <a:bodyPr lIns="0" tIns="0" rIns="0" bIns="0" rtlCol="0" anchor="t">
              <a:spAutoFit/>
            </a:bodyPr>
            <a:lstStyle/>
            <a:p>
              <a:pPr>
                <a:lnSpc>
                  <a:spcPts val="4215"/>
                </a:lnSpc>
              </a:pPr>
              <a:r>
                <a:rPr lang="en-US" sz="2329" spc="-34" dirty="0">
                  <a:solidFill>
                    <a:srgbClr val="FFFFFF"/>
                  </a:solidFill>
                  <a:latin typeface="Open Sauce Light"/>
                </a:rPr>
                <a:t>Although it is our goal to reach every homeless person in our community, it is almost nearly impossible to locate everyone.  This count is only as accurate as the number of individuals that are located.  The Point in Time Count is a snapshot of our community.  These snapshots are taken each year in the hope that over a course of time we are able to observe changes and evaluate our progress in our goal to end homelessness and create an environment where everyone can live in </a:t>
              </a:r>
            </a:p>
            <a:p>
              <a:pPr>
                <a:lnSpc>
                  <a:spcPts val="4215"/>
                </a:lnSpc>
                <a:spcBef>
                  <a:spcPct val="0"/>
                </a:spcBef>
              </a:pPr>
              <a:r>
                <a:rPr lang="en-US" sz="2329" spc="-34" dirty="0">
                  <a:solidFill>
                    <a:srgbClr val="FFFFFF"/>
                  </a:solidFill>
                  <a:latin typeface="Open Sauce Light"/>
                </a:rPr>
                <a:t>a safe and comfortable dwelling.</a:t>
              </a:r>
            </a:p>
          </p:txBody>
        </p:sp>
      </p:grpSp>
    </p:spTree>
  </p:cSld>
  <p:clrMapOvr>
    <a:masterClrMapping/>
  </p:clrMapOvr>
  <mc:AlternateContent xmlns:mc="http://schemas.openxmlformats.org/markup-compatibility/2006" xmlns:p14="http://schemas.microsoft.com/office/powerpoint/2010/main">
    <mc:Choice Requires="p14">
      <p:transition spd="slow" p14:dur="3400" advTm="17475">
        <p14:reveal/>
      </p:transition>
    </mc:Choice>
    <mc:Fallback xmlns="">
      <p:transition spd="slow" advTm="1747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5249" r="25249"/>
          <a:stretch>
            <a:fillRect/>
          </a:stretch>
        </p:blipFill>
        <p:spPr>
          <a:xfrm>
            <a:off x="10635280" y="0"/>
            <a:ext cx="7652720" cy="10287000"/>
          </a:xfrm>
          <a:prstGeom prst="rect">
            <a:avLst/>
          </a:prstGeom>
        </p:spPr>
      </p:pic>
      <p:grpSp>
        <p:nvGrpSpPr>
          <p:cNvPr id="3" name="Group 3"/>
          <p:cNvGrpSpPr/>
          <p:nvPr/>
        </p:nvGrpSpPr>
        <p:grpSpPr>
          <a:xfrm>
            <a:off x="450888" y="1397995"/>
            <a:ext cx="9543705" cy="6171618"/>
            <a:chOff x="0" y="47625"/>
            <a:chExt cx="12724940" cy="8228824"/>
          </a:xfrm>
        </p:grpSpPr>
        <p:sp>
          <p:nvSpPr>
            <p:cNvPr id="4" name="AutoShape 4"/>
            <p:cNvSpPr/>
            <p:nvPr/>
          </p:nvSpPr>
          <p:spPr>
            <a:xfrm>
              <a:off x="0" y="2491315"/>
              <a:ext cx="12724940" cy="18488"/>
            </a:xfrm>
            <a:prstGeom prst="rect">
              <a:avLst/>
            </a:prstGeom>
            <a:solidFill>
              <a:srgbClr val="D6AE89"/>
            </a:solidFill>
          </p:spPr>
          <p:txBody>
            <a:bodyPr/>
            <a:lstStyle/>
            <a:p>
              <a:endParaRPr lang="en-US"/>
            </a:p>
          </p:txBody>
        </p:sp>
        <p:sp>
          <p:nvSpPr>
            <p:cNvPr id="5" name="TextBox 5"/>
            <p:cNvSpPr txBox="1"/>
            <p:nvPr/>
          </p:nvSpPr>
          <p:spPr>
            <a:xfrm>
              <a:off x="0" y="47625"/>
              <a:ext cx="12724940" cy="1652384"/>
            </a:xfrm>
            <a:prstGeom prst="rect">
              <a:avLst/>
            </a:prstGeom>
          </p:spPr>
          <p:txBody>
            <a:bodyPr lIns="0" tIns="0" rIns="0" bIns="0" rtlCol="0" anchor="t">
              <a:spAutoFit/>
            </a:bodyPr>
            <a:lstStyle/>
            <a:p>
              <a:pPr algn="ctr">
                <a:lnSpc>
                  <a:spcPts val="4833"/>
                </a:lnSpc>
              </a:pPr>
              <a:r>
                <a:rPr lang="en-US" sz="4394" dirty="0">
                  <a:solidFill>
                    <a:srgbClr val="E7E2E0"/>
                  </a:solidFill>
                  <a:latin typeface="Clear Sans Regular Bold"/>
                </a:rPr>
                <a:t>On the night during the last week of January 29, 2020</a:t>
              </a:r>
            </a:p>
          </p:txBody>
        </p:sp>
        <p:sp>
          <p:nvSpPr>
            <p:cNvPr id="6" name="TextBox 6"/>
            <p:cNvSpPr txBox="1"/>
            <p:nvPr/>
          </p:nvSpPr>
          <p:spPr>
            <a:xfrm>
              <a:off x="0" y="3301109"/>
              <a:ext cx="12724940" cy="2832100"/>
            </a:xfrm>
            <a:prstGeom prst="rect">
              <a:avLst/>
            </a:prstGeom>
          </p:spPr>
          <p:txBody>
            <a:bodyPr lIns="0" tIns="0" rIns="0" bIns="0" rtlCol="0" anchor="t">
              <a:spAutoFit/>
            </a:bodyPr>
            <a:lstStyle/>
            <a:p>
              <a:pPr algn="ctr">
                <a:lnSpc>
                  <a:spcPts val="16746"/>
                </a:lnSpc>
              </a:pPr>
              <a:r>
                <a:rPr lang="en-US" sz="13955" dirty="0">
                  <a:solidFill>
                    <a:srgbClr val="FFFFFF"/>
                  </a:solidFill>
                  <a:latin typeface="Clear Sans Regular Bold"/>
                </a:rPr>
                <a:t>297</a:t>
              </a:r>
            </a:p>
          </p:txBody>
        </p:sp>
        <p:sp>
          <p:nvSpPr>
            <p:cNvPr id="7" name="TextBox 7"/>
            <p:cNvSpPr txBox="1"/>
            <p:nvPr/>
          </p:nvSpPr>
          <p:spPr>
            <a:xfrm>
              <a:off x="0" y="6838790"/>
              <a:ext cx="12724940" cy="1437659"/>
            </a:xfrm>
            <a:prstGeom prst="rect">
              <a:avLst/>
            </a:prstGeom>
          </p:spPr>
          <p:txBody>
            <a:bodyPr lIns="0" tIns="0" rIns="0" bIns="0" rtlCol="0" anchor="t">
              <a:spAutoFit/>
            </a:bodyPr>
            <a:lstStyle/>
            <a:p>
              <a:pPr algn="ctr">
                <a:lnSpc>
                  <a:spcPts val="4355"/>
                </a:lnSpc>
              </a:pPr>
              <a:r>
                <a:rPr lang="en-US" sz="2903" dirty="0">
                  <a:solidFill>
                    <a:srgbClr val="FFFFFF"/>
                  </a:solidFill>
                  <a:latin typeface="Clear Sans Regular"/>
                </a:rPr>
                <a:t>Total people experienced homelessness in </a:t>
              </a:r>
            </a:p>
            <a:p>
              <a:pPr algn="ctr">
                <a:lnSpc>
                  <a:spcPts val="4355"/>
                </a:lnSpc>
              </a:pPr>
              <a:r>
                <a:rPr lang="en-US" sz="2903" dirty="0">
                  <a:solidFill>
                    <a:srgbClr val="FFFFFF"/>
                  </a:solidFill>
                  <a:latin typeface="Clear Sans Regular"/>
                </a:rPr>
                <a:t>Fayetteville/Cumberland County North Carolina.</a:t>
              </a:r>
            </a:p>
          </p:txBody>
        </p:sp>
      </p:grpSp>
    </p:spTree>
  </p:cSld>
  <p:clrMapOvr>
    <a:masterClrMapping/>
  </p:clrMapOvr>
  <mc:AlternateContent xmlns:mc="http://schemas.openxmlformats.org/markup-compatibility/2006" xmlns:p14="http://schemas.microsoft.com/office/powerpoint/2010/main">
    <mc:Choice Requires="p14">
      <p:transition spd="slow" p14:dur="3400" advTm="4383">
        <p14:reveal/>
      </p:transition>
    </mc:Choice>
    <mc:Fallback xmlns="">
      <p:transition spd="slow" advTm="438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
        <p:cNvGrpSpPr/>
        <p:nvPr/>
      </p:nvGrpSpPr>
      <p:grpSpPr>
        <a:xfrm>
          <a:off x="0" y="0"/>
          <a:ext cx="0" cy="0"/>
          <a:chOff x="0" y="0"/>
          <a:chExt cx="0" cy="0"/>
        </a:xfrm>
      </p:grpSpPr>
      <p:grpSp>
        <p:nvGrpSpPr>
          <p:cNvPr id="2" name="Group 2"/>
          <p:cNvGrpSpPr/>
          <p:nvPr/>
        </p:nvGrpSpPr>
        <p:grpSpPr>
          <a:xfrm>
            <a:off x="1474407" y="-93296"/>
            <a:ext cx="6231792" cy="6910782"/>
            <a:chOff x="0" y="0"/>
            <a:chExt cx="8309056" cy="9214375"/>
          </a:xfrm>
        </p:grpSpPr>
        <p:sp>
          <p:nvSpPr>
            <p:cNvPr id="3" name="AutoShape 3"/>
            <p:cNvSpPr/>
            <p:nvPr/>
          </p:nvSpPr>
          <p:spPr>
            <a:xfrm>
              <a:off x="0" y="6114068"/>
              <a:ext cx="8309056" cy="12700"/>
            </a:xfrm>
            <a:prstGeom prst="rect">
              <a:avLst/>
            </a:prstGeom>
            <a:solidFill>
              <a:srgbClr val="D6AE89"/>
            </a:solidFill>
          </p:spPr>
          <p:txBody>
            <a:bodyPr/>
            <a:lstStyle/>
            <a:p>
              <a:endParaRPr lang="en-US"/>
            </a:p>
          </p:txBody>
        </p:sp>
        <p:sp>
          <p:nvSpPr>
            <p:cNvPr id="4" name="TextBox 4"/>
            <p:cNvSpPr txBox="1"/>
            <p:nvPr/>
          </p:nvSpPr>
          <p:spPr>
            <a:xfrm>
              <a:off x="0" y="4566759"/>
              <a:ext cx="8309056" cy="1078442"/>
            </a:xfrm>
            <a:prstGeom prst="rect">
              <a:avLst/>
            </a:prstGeom>
          </p:spPr>
          <p:txBody>
            <a:bodyPr lIns="0" tIns="0" rIns="0" bIns="0" rtlCol="0" anchor="t">
              <a:spAutoFit/>
            </a:bodyPr>
            <a:lstStyle/>
            <a:p>
              <a:pPr algn="ctr">
                <a:lnSpc>
                  <a:spcPts val="3250"/>
                </a:lnSpc>
              </a:pPr>
              <a:r>
                <a:rPr lang="en-US" sz="2500" dirty="0">
                  <a:solidFill>
                    <a:srgbClr val="FFFFFF"/>
                  </a:solidFill>
                  <a:latin typeface="Clear Sans Regular"/>
                </a:rPr>
                <a:t>38 HOUSEHOLDS RESIDED IN EMERGENCY SHELTERS</a:t>
              </a:r>
            </a:p>
          </p:txBody>
        </p:sp>
        <p:sp>
          <p:nvSpPr>
            <p:cNvPr id="5" name="TextBox 5"/>
            <p:cNvSpPr txBox="1"/>
            <p:nvPr/>
          </p:nvSpPr>
          <p:spPr>
            <a:xfrm>
              <a:off x="0" y="6528960"/>
              <a:ext cx="8309056" cy="2685415"/>
            </a:xfrm>
            <a:prstGeom prst="rect">
              <a:avLst/>
            </a:prstGeom>
          </p:spPr>
          <p:txBody>
            <a:bodyPr lIns="0" tIns="0" rIns="0" bIns="0" rtlCol="0" anchor="t">
              <a:spAutoFit/>
            </a:bodyPr>
            <a:lstStyle/>
            <a:p>
              <a:pPr algn="ctr">
                <a:lnSpc>
                  <a:spcPts val="3300"/>
                </a:lnSpc>
              </a:pPr>
              <a:r>
                <a:rPr lang="en-US" sz="2200" dirty="0">
                  <a:solidFill>
                    <a:srgbClr val="FFFFFF"/>
                  </a:solidFill>
                  <a:latin typeface="Clear Sans Regular"/>
                </a:rPr>
                <a:t>Emergency Shelter (ES)</a:t>
              </a:r>
            </a:p>
            <a:p>
              <a:pPr algn="ctr">
                <a:lnSpc>
                  <a:spcPts val="3300"/>
                </a:lnSpc>
              </a:pPr>
              <a:r>
                <a:rPr lang="en-US" sz="2200" dirty="0">
                  <a:solidFill>
                    <a:srgbClr val="FFFFFF"/>
                  </a:solidFill>
                  <a:latin typeface="Clear Sans Regular"/>
                </a:rPr>
                <a:t>Any facility that the primary purpose of which is to provide temporary or transitional shelter for the homeless in general or for a specific subpopulation of the homeless.</a:t>
              </a:r>
            </a:p>
          </p:txBody>
        </p:sp>
        <p:sp>
          <p:nvSpPr>
            <p:cNvPr id="6" name="TextBox 6"/>
            <p:cNvSpPr txBox="1"/>
            <p:nvPr/>
          </p:nvSpPr>
          <p:spPr>
            <a:xfrm>
              <a:off x="0" y="1221342"/>
              <a:ext cx="8309056" cy="2905125"/>
            </a:xfrm>
            <a:prstGeom prst="rect">
              <a:avLst/>
            </a:prstGeom>
          </p:spPr>
          <p:txBody>
            <a:bodyPr lIns="0" tIns="0" rIns="0" bIns="0" rtlCol="0" anchor="t">
              <a:spAutoFit/>
            </a:bodyPr>
            <a:lstStyle/>
            <a:p>
              <a:pPr algn="ctr">
                <a:lnSpc>
                  <a:spcPts val="16500"/>
                </a:lnSpc>
              </a:pPr>
              <a:r>
                <a:rPr lang="en-US" sz="15000" dirty="0">
                  <a:solidFill>
                    <a:srgbClr val="D6AE89"/>
                  </a:solidFill>
                  <a:latin typeface="Clear Sans Regular"/>
                </a:rPr>
                <a:t>38</a:t>
              </a:r>
            </a:p>
          </p:txBody>
        </p:sp>
        <p:sp>
          <p:nvSpPr>
            <p:cNvPr id="7" name="TextBox 7"/>
            <p:cNvSpPr txBox="1"/>
            <p:nvPr/>
          </p:nvSpPr>
          <p:spPr>
            <a:xfrm>
              <a:off x="0" y="0"/>
              <a:ext cx="8309056" cy="609600"/>
            </a:xfrm>
            <a:prstGeom prst="rect">
              <a:avLst/>
            </a:prstGeom>
          </p:spPr>
          <p:txBody>
            <a:bodyPr lIns="0" tIns="0" rIns="0" bIns="0" rtlCol="0" anchor="t">
              <a:spAutoFit/>
            </a:bodyPr>
            <a:lstStyle/>
            <a:p>
              <a:pPr algn="ctr">
                <a:lnSpc>
                  <a:spcPts val="3600"/>
                </a:lnSpc>
              </a:pPr>
              <a:endParaRPr dirty="0"/>
            </a:p>
          </p:txBody>
        </p:sp>
      </p:grpSp>
      <p:sp>
        <p:nvSpPr>
          <p:cNvPr id="8" name="AutoShape 8"/>
          <p:cNvSpPr/>
          <p:nvPr/>
        </p:nvSpPr>
        <p:spPr>
          <a:xfrm>
            <a:off x="9139238" y="1028700"/>
            <a:ext cx="9525" cy="8229600"/>
          </a:xfrm>
          <a:prstGeom prst="rect">
            <a:avLst/>
          </a:prstGeom>
          <a:solidFill>
            <a:srgbClr val="D6AE89"/>
          </a:solidFill>
        </p:spPr>
        <p:txBody>
          <a:bodyPr/>
          <a:lstStyle/>
          <a:p>
            <a:endParaRPr lang="en-US"/>
          </a:p>
        </p:txBody>
      </p:sp>
      <p:pic>
        <p:nvPicPr>
          <p:cNvPr id="9" name="Picture 9"/>
          <p:cNvPicPr>
            <a:picLocks noChangeAspect="1"/>
          </p:cNvPicPr>
          <p:nvPr/>
        </p:nvPicPr>
        <p:blipFill>
          <a:blip r:embed="rId2"/>
          <a:srcRect l="15172" r="15172"/>
          <a:stretch>
            <a:fillRect/>
          </a:stretch>
        </p:blipFill>
        <p:spPr>
          <a:xfrm>
            <a:off x="9783143" y="767209"/>
            <a:ext cx="7476157" cy="8049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Tm="8554">
        <p14:reveal/>
      </p:transition>
    </mc:Choice>
    <mc:Fallback xmlns="">
      <p:transition spd="slow" advTm="8554">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
        <p:cNvGrpSpPr/>
        <p:nvPr/>
      </p:nvGrpSpPr>
      <p:grpSpPr>
        <a:xfrm>
          <a:off x="0" y="0"/>
          <a:ext cx="0" cy="0"/>
          <a:chOff x="0" y="0"/>
          <a:chExt cx="0" cy="0"/>
        </a:xfrm>
      </p:grpSpPr>
      <p:grpSp>
        <p:nvGrpSpPr>
          <p:cNvPr id="2" name="Group 2"/>
          <p:cNvGrpSpPr/>
          <p:nvPr/>
        </p:nvGrpSpPr>
        <p:grpSpPr>
          <a:xfrm>
            <a:off x="1474407" y="-502871"/>
            <a:ext cx="6231792" cy="7822136"/>
            <a:chOff x="0" y="0"/>
            <a:chExt cx="8309056" cy="10429513"/>
          </a:xfrm>
        </p:grpSpPr>
        <p:sp>
          <p:nvSpPr>
            <p:cNvPr id="3" name="AutoShape 3"/>
            <p:cNvSpPr/>
            <p:nvPr/>
          </p:nvSpPr>
          <p:spPr>
            <a:xfrm>
              <a:off x="0" y="6114068"/>
              <a:ext cx="8309056" cy="12700"/>
            </a:xfrm>
            <a:prstGeom prst="rect">
              <a:avLst/>
            </a:prstGeom>
            <a:solidFill>
              <a:srgbClr val="D6AE89"/>
            </a:solidFill>
          </p:spPr>
          <p:txBody>
            <a:bodyPr/>
            <a:lstStyle/>
            <a:p>
              <a:endParaRPr lang="en-US"/>
            </a:p>
          </p:txBody>
        </p:sp>
        <p:sp>
          <p:nvSpPr>
            <p:cNvPr id="4" name="TextBox 4"/>
            <p:cNvSpPr txBox="1"/>
            <p:nvPr/>
          </p:nvSpPr>
          <p:spPr>
            <a:xfrm>
              <a:off x="0" y="4566760"/>
              <a:ext cx="8309056" cy="1091752"/>
            </a:xfrm>
            <a:prstGeom prst="rect">
              <a:avLst/>
            </a:prstGeom>
          </p:spPr>
          <p:txBody>
            <a:bodyPr lIns="0" tIns="0" rIns="0" bIns="0" rtlCol="0" anchor="t">
              <a:spAutoFit/>
            </a:bodyPr>
            <a:lstStyle/>
            <a:p>
              <a:pPr algn="ctr">
                <a:lnSpc>
                  <a:spcPts val="3250"/>
                </a:lnSpc>
              </a:pPr>
              <a:r>
                <a:rPr lang="en-US" sz="2500" dirty="0">
                  <a:solidFill>
                    <a:srgbClr val="FFFFFF"/>
                  </a:solidFill>
                  <a:latin typeface="Clear Sans Regular"/>
                </a:rPr>
                <a:t>94 HOUSEHOLDS RESIDED IN TRANSITIONAL HOUSING</a:t>
              </a:r>
            </a:p>
          </p:txBody>
        </p:sp>
        <p:sp>
          <p:nvSpPr>
            <p:cNvPr id="5" name="TextBox 5"/>
            <p:cNvSpPr txBox="1"/>
            <p:nvPr/>
          </p:nvSpPr>
          <p:spPr>
            <a:xfrm>
              <a:off x="0" y="6528959"/>
              <a:ext cx="8309056" cy="3900554"/>
            </a:xfrm>
            <a:prstGeom prst="rect">
              <a:avLst/>
            </a:prstGeom>
          </p:spPr>
          <p:txBody>
            <a:bodyPr lIns="0" tIns="0" rIns="0" bIns="0" rtlCol="0" anchor="t">
              <a:spAutoFit/>
            </a:bodyPr>
            <a:lstStyle/>
            <a:p>
              <a:pPr algn="ctr">
                <a:lnSpc>
                  <a:spcPts val="3300"/>
                </a:lnSpc>
              </a:pPr>
              <a:r>
                <a:rPr lang="en-US" sz="2200" dirty="0">
                  <a:solidFill>
                    <a:srgbClr val="FFFFFF"/>
                  </a:solidFill>
                  <a:latin typeface="Clear Sans Regular"/>
                </a:rPr>
                <a:t>Transitional Housing (TH)</a:t>
              </a:r>
            </a:p>
            <a:p>
              <a:pPr algn="ctr">
                <a:lnSpc>
                  <a:spcPts val="3300"/>
                </a:lnSpc>
              </a:pPr>
              <a:r>
                <a:rPr lang="en-US" sz="2200" dirty="0">
                  <a:solidFill>
                    <a:srgbClr val="FFFFFF"/>
                  </a:solidFill>
                  <a:latin typeface="Clear Sans Regular"/>
                </a:rPr>
                <a:t>Supportive housing used to facilitate the movement of homeless individuals and families to permanent housing.  It is housing in which homeless persons may live up to 24 months and receive supportive services then enable them to live more independently. </a:t>
              </a:r>
            </a:p>
          </p:txBody>
        </p:sp>
        <p:sp>
          <p:nvSpPr>
            <p:cNvPr id="6" name="TextBox 6"/>
            <p:cNvSpPr txBox="1"/>
            <p:nvPr/>
          </p:nvSpPr>
          <p:spPr>
            <a:xfrm>
              <a:off x="0" y="1221342"/>
              <a:ext cx="8309056" cy="2905125"/>
            </a:xfrm>
            <a:prstGeom prst="rect">
              <a:avLst/>
            </a:prstGeom>
          </p:spPr>
          <p:txBody>
            <a:bodyPr lIns="0" tIns="0" rIns="0" bIns="0" rtlCol="0" anchor="t">
              <a:spAutoFit/>
            </a:bodyPr>
            <a:lstStyle/>
            <a:p>
              <a:pPr algn="ctr">
                <a:lnSpc>
                  <a:spcPts val="16500"/>
                </a:lnSpc>
              </a:pPr>
              <a:r>
                <a:rPr lang="en-US" sz="15000" dirty="0">
                  <a:solidFill>
                    <a:srgbClr val="1D7BC1"/>
                  </a:solidFill>
                  <a:latin typeface="Clear Sans Regular"/>
                </a:rPr>
                <a:t>94</a:t>
              </a:r>
            </a:p>
          </p:txBody>
        </p:sp>
        <p:sp>
          <p:nvSpPr>
            <p:cNvPr id="7" name="TextBox 7"/>
            <p:cNvSpPr txBox="1"/>
            <p:nvPr/>
          </p:nvSpPr>
          <p:spPr>
            <a:xfrm>
              <a:off x="0" y="0"/>
              <a:ext cx="8309056" cy="609600"/>
            </a:xfrm>
            <a:prstGeom prst="rect">
              <a:avLst/>
            </a:prstGeom>
          </p:spPr>
          <p:txBody>
            <a:bodyPr lIns="0" tIns="0" rIns="0" bIns="0" rtlCol="0" anchor="t">
              <a:spAutoFit/>
            </a:bodyPr>
            <a:lstStyle/>
            <a:p>
              <a:pPr algn="ctr">
                <a:lnSpc>
                  <a:spcPts val="3600"/>
                </a:lnSpc>
              </a:pPr>
              <a:endParaRPr dirty="0"/>
            </a:p>
          </p:txBody>
        </p:sp>
      </p:grpSp>
      <p:sp>
        <p:nvSpPr>
          <p:cNvPr id="8" name="AutoShape 8"/>
          <p:cNvSpPr/>
          <p:nvPr/>
        </p:nvSpPr>
        <p:spPr>
          <a:xfrm>
            <a:off x="9139238" y="1028700"/>
            <a:ext cx="9525" cy="8229600"/>
          </a:xfrm>
          <a:prstGeom prst="rect">
            <a:avLst/>
          </a:prstGeom>
          <a:solidFill>
            <a:srgbClr val="D6AE89"/>
          </a:solidFill>
        </p:spPr>
        <p:txBody>
          <a:bodyPr/>
          <a:lstStyle/>
          <a:p>
            <a:endParaRPr lang="en-US"/>
          </a:p>
        </p:txBody>
      </p:sp>
      <p:pic>
        <p:nvPicPr>
          <p:cNvPr id="9" name="Picture 9"/>
          <p:cNvPicPr>
            <a:picLocks noChangeAspect="1"/>
          </p:cNvPicPr>
          <p:nvPr/>
        </p:nvPicPr>
        <p:blipFill>
          <a:blip r:embed="rId2"/>
          <a:srcRect l="16468" r="16468"/>
          <a:stretch>
            <a:fillRect/>
          </a:stretch>
        </p:blipFill>
        <p:spPr>
          <a:xfrm>
            <a:off x="9783143" y="767209"/>
            <a:ext cx="7476157" cy="8049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Tm="9522">
        <p14:reveal/>
      </p:transition>
    </mc:Choice>
    <mc:Fallback xmlns="">
      <p:transition spd="slow" advTm="952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
        <p:cNvGrpSpPr/>
        <p:nvPr/>
      </p:nvGrpSpPr>
      <p:grpSpPr>
        <a:xfrm>
          <a:off x="0" y="0"/>
          <a:ext cx="0" cy="0"/>
          <a:chOff x="0" y="0"/>
          <a:chExt cx="0" cy="0"/>
        </a:xfrm>
      </p:grpSpPr>
      <p:grpSp>
        <p:nvGrpSpPr>
          <p:cNvPr id="2" name="Group 2"/>
          <p:cNvGrpSpPr/>
          <p:nvPr/>
        </p:nvGrpSpPr>
        <p:grpSpPr>
          <a:xfrm>
            <a:off x="1474407" y="-707658"/>
            <a:ext cx="6231792" cy="7829217"/>
            <a:chOff x="0" y="0"/>
            <a:chExt cx="8309056" cy="10438955"/>
          </a:xfrm>
        </p:grpSpPr>
        <p:sp>
          <p:nvSpPr>
            <p:cNvPr id="3" name="AutoShape 3"/>
            <p:cNvSpPr/>
            <p:nvPr/>
          </p:nvSpPr>
          <p:spPr>
            <a:xfrm>
              <a:off x="0" y="6114068"/>
              <a:ext cx="8309056" cy="12700"/>
            </a:xfrm>
            <a:prstGeom prst="rect">
              <a:avLst/>
            </a:prstGeom>
            <a:solidFill>
              <a:srgbClr val="D6AE89"/>
            </a:solidFill>
          </p:spPr>
          <p:txBody>
            <a:bodyPr/>
            <a:lstStyle/>
            <a:p>
              <a:endParaRPr lang="en-US"/>
            </a:p>
          </p:txBody>
        </p:sp>
        <p:sp>
          <p:nvSpPr>
            <p:cNvPr id="4" name="TextBox 4"/>
            <p:cNvSpPr txBox="1"/>
            <p:nvPr/>
          </p:nvSpPr>
          <p:spPr>
            <a:xfrm>
              <a:off x="0" y="4566759"/>
              <a:ext cx="8309056" cy="1078442"/>
            </a:xfrm>
            <a:prstGeom prst="rect">
              <a:avLst/>
            </a:prstGeom>
          </p:spPr>
          <p:txBody>
            <a:bodyPr lIns="0" tIns="0" rIns="0" bIns="0" rtlCol="0" anchor="t">
              <a:spAutoFit/>
            </a:bodyPr>
            <a:lstStyle/>
            <a:p>
              <a:pPr algn="ctr">
                <a:lnSpc>
                  <a:spcPts val="3250"/>
                </a:lnSpc>
              </a:pPr>
              <a:r>
                <a:rPr lang="en-US" sz="2500" dirty="0">
                  <a:solidFill>
                    <a:srgbClr val="FFFFFF"/>
                  </a:solidFill>
                  <a:latin typeface="Clear Sans Regular"/>
                </a:rPr>
                <a:t>165 PEOPLE LIVED IN UNSHELTERED CONDITIONS</a:t>
              </a:r>
            </a:p>
          </p:txBody>
        </p:sp>
        <p:sp>
          <p:nvSpPr>
            <p:cNvPr id="5" name="TextBox 5"/>
            <p:cNvSpPr txBox="1"/>
            <p:nvPr/>
          </p:nvSpPr>
          <p:spPr>
            <a:xfrm>
              <a:off x="0" y="6538485"/>
              <a:ext cx="8309056" cy="3900470"/>
            </a:xfrm>
            <a:prstGeom prst="rect">
              <a:avLst/>
            </a:prstGeom>
          </p:spPr>
          <p:txBody>
            <a:bodyPr lIns="0" tIns="0" rIns="0" bIns="0" rtlCol="0" anchor="t">
              <a:spAutoFit/>
            </a:bodyPr>
            <a:lstStyle/>
            <a:p>
              <a:pPr algn="ctr">
                <a:lnSpc>
                  <a:spcPts val="3299"/>
                </a:lnSpc>
              </a:pPr>
              <a:r>
                <a:rPr lang="en-US" sz="2200" dirty="0">
                  <a:solidFill>
                    <a:srgbClr val="FFFFFF"/>
                  </a:solidFill>
                  <a:latin typeface="Clear Sans Regular"/>
                </a:rPr>
                <a:t>Unsheltered Homeless Persons</a:t>
              </a:r>
            </a:p>
            <a:p>
              <a:pPr algn="ctr">
                <a:lnSpc>
                  <a:spcPts val="3300"/>
                </a:lnSpc>
              </a:pPr>
              <a:r>
                <a:rPr lang="en-US" sz="2199" dirty="0">
                  <a:solidFill>
                    <a:srgbClr val="FFFFFF"/>
                  </a:solidFill>
                  <a:latin typeface="Clear Sans Regular"/>
                </a:rPr>
                <a:t>An individual or family with a primary nighttime residence that is a public or private place not designed for or ordinarily used as a regular sleeping accommodations for human beings, including a car, park, abandoned building, bus or train station, airport or campground.</a:t>
              </a:r>
            </a:p>
          </p:txBody>
        </p:sp>
        <p:sp>
          <p:nvSpPr>
            <p:cNvPr id="6" name="TextBox 6"/>
            <p:cNvSpPr txBox="1"/>
            <p:nvPr/>
          </p:nvSpPr>
          <p:spPr>
            <a:xfrm>
              <a:off x="0" y="1221342"/>
              <a:ext cx="8309056" cy="2905125"/>
            </a:xfrm>
            <a:prstGeom prst="rect">
              <a:avLst/>
            </a:prstGeom>
          </p:spPr>
          <p:txBody>
            <a:bodyPr lIns="0" tIns="0" rIns="0" bIns="0" rtlCol="0" anchor="t">
              <a:spAutoFit/>
            </a:bodyPr>
            <a:lstStyle/>
            <a:p>
              <a:pPr algn="ctr">
                <a:lnSpc>
                  <a:spcPts val="16500"/>
                </a:lnSpc>
              </a:pPr>
              <a:r>
                <a:rPr lang="en-US" sz="15000" dirty="0">
                  <a:solidFill>
                    <a:srgbClr val="B9BBB7"/>
                  </a:solidFill>
                  <a:latin typeface="Clear Sans Regular"/>
                </a:rPr>
                <a:t>165</a:t>
              </a:r>
            </a:p>
          </p:txBody>
        </p:sp>
        <p:sp>
          <p:nvSpPr>
            <p:cNvPr id="7" name="TextBox 7"/>
            <p:cNvSpPr txBox="1"/>
            <p:nvPr/>
          </p:nvSpPr>
          <p:spPr>
            <a:xfrm>
              <a:off x="0" y="0"/>
              <a:ext cx="8309056" cy="609600"/>
            </a:xfrm>
            <a:prstGeom prst="rect">
              <a:avLst/>
            </a:prstGeom>
          </p:spPr>
          <p:txBody>
            <a:bodyPr lIns="0" tIns="0" rIns="0" bIns="0" rtlCol="0" anchor="t">
              <a:spAutoFit/>
            </a:bodyPr>
            <a:lstStyle/>
            <a:p>
              <a:pPr algn="ctr">
                <a:lnSpc>
                  <a:spcPts val="3600"/>
                </a:lnSpc>
              </a:pPr>
              <a:endParaRPr dirty="0"/>
            </a:p>
          </p:txBody>
        </p:sp>
      </p:grpSp>
      <p:sp>
        <p:nvSpPr>
          <p:cNvPr id="8" name="AutoShape 8"/>
          <p:cNvSpPr/>
          <p:nvPr/>
        </p:nvSpPr>
        <p:spPr>
          <a:xfrm>
            <a:off x="9139238" y="1028700"/>
            <a:ext cx="9525" cy="8229600"/>
          </a:xfrm>
          <a:prstGeom prst="rect">
            <a:avLst/>
          </a:prstGeom>
          <a:solidFill>
            <a:srgbClr val="D6AE89"/>
          </a:solidFill>
        </p:spPr>
        <p:txBody>
          <a:bodyPr/>
          <a:lstStyle/>
          <a:p>
            <a:endParaRPr lang="en-US"/>
          </a:p>
        </p:txBody>
      </p:sp>
      <p:pic>
        <p:nvPicPr>
          <p:cNvPr id="9" name="Picture 9"/>
          <p:cNvPicPr>
            <a:picLocks noChangeAspect="1"/>
          </p:cNvPicPr>
          <p:nvPr/>
        </p:nvPicPr>
        <p:blipFill>
          <a:blip r:embed="rId2"/>
          <a:srcRect l="19042" r="19042"/>
          <a:stretch>
            <a:fillRect/>
          </a:stretch>
        </p:blipFill>
        <p:spPr>
          <a:xfrm>
            <a:off x="9783143" y="767209"/>
            <a:ext cx="7476157" cy="8049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Tm="11379">
        <p14:reveal/>
      </p:transition>
    </mc:Choice>
    <mc:Fallback xmlns="">
      <p:transition spd="slow" advTm="11379">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
        <p:cNvGrpSpPr/>
        <p:nvPr/>
      </p:nvGrpSpPr>
      <p:grpSpPr>
        <a:xfrm>
          <a:off x="0" y="0"/>
          <a:ext cx="0" cy="0"/>
          <a:chOff x="0" y="0"/>
          <a:chExt cx="0" cy="0"/>
        </a:xfrm>
      </p:grpSpPr>
      <p:grpSp>
        <p:nvGrpSpPr>
          <p:cNvPr id="2" name="Group 2"/>
          <p:cNvGrpSpPr/>
          <p:nvPr/>
        </p:nvGrpSpPr>
        <p:grpSpPr>
          <a:xfrm>
            <a:off x="3636631" y="2153896"/>
            <a:ext cx="11014738" cy="1154176"/>
            <a:chOff x="0" y="0"/>
            <a:chExt cx="14686317" cy="1538901"/>
          </a:xfrm>
        </p:grpSpPr>
        <p:sp>
          <p:nvSpPr>
            <p:cNvPr id="3" name="AutoShape 3"/>
            <p:cNvSpPr/>
            <p:nvPr/>
          </p:nvSpPr>
          <p:spPr>
            <a:xfrm>
              <a:off x="0" y="1526201"/>
              <a:ext cx="14686317" cy="12700"/>
            </a:xfrm>
            <a:prstGeom prst="rect">
              <a:avLst/>
            </a:prstGeom>
            <a:solidFill>
              <a:srgbClr val="D6AE89"/>
            </a:solidFill>
          </p:spPr>
          <p:txBody>
            <a:bodyPr/>
            <a:lstStyle/>
            <a:p>
              <a:endParaRPr lang="en-US"/>
            </a:p>
          </p:txBody>
        </p:sp>
        <p:sp>
          <p:nvSpPr>
            <p:cNvPr id="4" name="TextBox 4"/>
            <p:cNvSpPr txBox="1"/>
            <p:nvPr/>
          </p:nvSpPr>
          <p:spPr>
            <a:xfrm>
              <a:off x="0" y="57150"/>
              <a:ext cx="14686317" cy="1051983"/>
            </a:xfrm>
            <a:prstGeom prst="rect">
              <a:avLst/>
            </a:prstGeom>
          </p:spPr>
          <p:txBody>
            <a:bodyPr lIns="0" tIns="0" rIns="0" bIns="0" rtlCol="0" anchor="t">
              <a:spAutoFit/>
            </a:bodyPr>
            <a:lstStyle/>
            <a:p>
              <a:pPr algn="ctr">
                <a:lnSpc>
                  <a:spcPts val="6050"/>
                </a:lnSpc>
              </a:pPr>
              <a:r>
                <a:rPr lang="en-US" sz="5500" dirty="0">
                  <a:solidFill>
                    <a:srgbClr val="FFFFFF"/>
                  </a:solidFill>
                  <a:latin typeface="Clear Sans Regular Bold"/>
                </a:rPr>
                <a:t>TOTAL VETERAN COUNT</a:t>
              </a:r>
            </a:p>
          </p:txBody>
        </p:sp>
      </p:grpSp>
      <p:grpSp>
        <p:nvGrpSpPr>
          <p:cNvPr id="5" name="Group 5"/>
          <p:cNvGrpSpPr/>
          <p:nvPr/>
        </p:nvGrpSpPr>
        <p:grpSpPr>
          <a:xfrm>
            <a:off x="2232590" y="4095888"/>
            <a:ext cx="3787544" cy="2177139"/>
            <a:chOff x="0" y="0"/>
            <a:chExt cx="5050059" cy="2902853"/>
          </a:xfrm>
        </p:grpSpPr>
        <p:sp>
          <p:nvSpPr>
            <p:cNvPr id="6" name="TextBox 6"/>
            <p:cNvSpPr txBox="1"/>
            <p:nvPr/>
          </p:nvSpPr>
          <p:spPr>
            <a:xfrm>
              <a:off x="0" y="-28575"/>
              <a:ext cx="5050059" cy="567055"/>
            </a:xfrm>
            <a:prstGeom prst="rect">
              <a:avLst/>
            </a:prstGeom>
          </p:spPr>
          <p:txBody>
            <a:bodyPr lIns="0" tIns="0" rIns="0" bIns="0" rtlCol="0" anchor="t">
              <a:spAutoFit/>
            </a:bodyPr>
            <a:lstStyle/>
            <a:p>
              <a:pPr>
                <a:lnSpc>
                  <a:spcPts val="3510"/>
                </a:lnSpc>
              </a:pPr>
              <a:r>
                <a:rPr lang="en-US" sz="2700" dirty="0">
                  <a:solidFill>
                    <a:srgbClr val="FFFFFF"/>
                  </a:solidFill>
                  <a:latin typeface="Clear Sans Regular"/>
                </a:rPr>
                <a:t>EMERGENCY SHELTERS</a:t>
              </a:r>
            </a:p>
          </p:txBody>
        </p:sp>
        <p:sp>
          <p:nvSpPr>
            <p:cNvPr id="7" name="TextBox 7"/>
            <p:cNvSpPr txBox="1"/>
            <p:nvPr/>
          </p:nvSpPr>
          <p:spPr>
            <a:xfrm>
              <a:off x="0" y="673368"/>
              <a:ext cx="5050059" cy="2229485"/>
            </a:xfrm>
            <a:prstGeom prst="rect">
              <a:avLst/>
            </a:prstGeom>
          </p:spPr>
          <p:txBody>
            <a:bodyPr lIns="0" tIns="0" rIns="0" bIns="0" rtlCol="0" anchor="t">
              <a:spAutoFit/>
            </a:bodyPr>
            <a:lstStyle/>
            <a:p>
              <a:pPr>
                <a:lnSpc>
                  <a:spcPts val="2550"/>
                </a:lnSpc>
              </a:pPr>
              <a:endParaRPr dirty="0"/>
            </a:p>
            <a:p>
              <a:pPr>
                <a:lnSpc>
                  <a:spcPts val="2550"/>
                </a:lnSpc>
              </a:pPr>
              <a:endParaRPr dirty="0"/>
            </a:p>
            <a:p>
              <a:pPr>
                <a:lnSpc>
                  <a:spcPts val="2850"/>
                </a:lnSpc>
              </a:pPr>
              <a:r>
                <a:rPr lang="en-US" sz="1900" dirty="0">
                  <a:solidFill>
                    <a:srgbClr val="FFFFFF"/>
                  </a:solidFill>
                  <a:latin typeface="Clear Sans Regular"/>
                </a:rPr>
                <a:t>Total Number of Households:      0</a:t>
              </a:r>
            </a:p>
            <a:p>
              <a:pPr>
                <a:lnSpc>
                  <a:spcPts val="2850"/>
                </a:lnSpc>
              </a:pPr>
              <a:r>
                <a:rPr lang="en-US" sz="1900" dirty="0">
                  <a:solidFill>
                    <a:srgbClr val="FFFFFF"/>
                  </a:solidFill>
                  <a:latin typeface="Clear Sans Regular"/>
                </a:rPr>
                <a:t>Total Number of Persons:            0</a:t>
              </a:r>
            </a:p>
            <a:p>
              <a:pPr>
                <a:lnSpc>
                  <a:spcPts val="2850"/>
                </a:lnSpc>
              </a:pPr>
              <a:r>
                <a:rPr lang="en-US" sz="1900" dirty="0">
                  <a:solidFill>
                    <a:srgbClr val="FFFFFF"/>
                  </a:solidFill>
                  <a:latin typeface="Clear Sans Regular"/>
                </a:rPr>
                <a:t>Total Number of Veterans:          0</a:t>
              </a:r>
            </a:p>
          </p:txBody>
        </p:sp>
      </p:grpSp>
      <p:grpSp>
        <p:nvGrpSpPr>
          <p:cNvPr id="8" name="Group 8"/>
          <p:cNvGrpSpPr>
            <a:grpSpLocks noChangeAspect="1"/>
          </p:cNvGrpSpPr>
          <p:nvPr/>
        </p:nvGrpSpPr>
        <p:grpSpPr>
          <a:xfrm>
            <a:off x="14020437" y="0"/>
            <a:ext cx="4267563" cy="4011510"/>
            <a:chOff x="0" y="0"/>
            <a:chExt cx="6350000" cy="5969000"/>
          </a:xfrm>
        </p:grpSpPr>
        <p:sp>
          <p:nvSpPr>
            <p:cNvPr id="9" name="Freeform 9"/>
            <p:cNvSpPr/>
            <p:nvPr/>
          </p:nvSpPr>
          <p:spPr>
            <a:xfrm>
              <a:off x="16002" y="80010"/>
              <a:ext cx="6317996" cy="5808980"/>
            </a:xfrm>
            <a:custGeom>
              <a:avLst/>
              <a:gdLst/>
              <a:ahLst/>
              <a:cxnLst/>
              <a:rect l="l" t="t" r="r" b="b"/>
              <a:pathLst>
                <a:path w="6317996" h="5808980">
                  <a:moveTo>
                    <a:pt x="3158998" y="5808980"/>
                  </a:moveTo>
                  <a:lnTo>
                    <a:pt x="6317996" y="1515491"/>
                  </a:lnTo>
                  <a:lnTo>
                    <a:pt x="4857369" y="0"/>
                  </a:lnTo>
                  <a:lnTo>
                    <a:pt x="1460627" y="0"/>
                  </a:lnTo>
                  <a:lnTo>
                    <a:pt x="0" y="1515491"/>
                  </a:lnTo>
                  <a:close/>
                </a:path>
              </a:pathLst>
            </a:custGeom>
            <a:blipFill>
              <a:blip r:embed="rId2"/>
              <a:stretch>
                <a:fillRect l="-18588" t="1340" r="-18588" b="1340"/>
              </a:stretch>
            </a:blipFill>
          </p:spPr>
          <p:txBody>
            <a:bodyPr/>
            <a:lstStyle/>
            <a:p>
              <a:endParaRPr lang="en-US"/>
            </a:p>
          </p:txBody>
        </p:sp>
      </p:grpSp>
      <p:grpSp>
        <p:nvGrpSpPr>
          <p:cNvPr id="10" name="Group 10"/>
          <p:cNvGrpSpPr>
            <a:grpSpLocks noChangeAspect="1"/>
          </p:cNvGrpSpPr>
          <p:nvPr/>
        </p:nvGrpSpPr>
        <p:grpSpPr>
          <a:xfrm>
            <a:off x="-1384240" y="-211833"/>
            <a:ext cx="5020871" cy="3049048"/>
            <a:chOff x="0" y="0"/>
            <a:chExt cx="6502400" cy="6477000"/>
          </a:xfrm>
        </p:grpSpPr>
        <p:sp>
          <p:nvSpPr>
            <p:cNvPr id="11" name="Freeform 1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1955" t="1917" r="-21858" b="1830"/>
              </a:stretch>
            </a:blipFill>
          </p:spPr>
          <p:txBody>
            <a:bodyPr/>
            <a:lstStyle/>
            <a:p>
              <a:endParaRPr lang="en-US"/>
            </a:p>
          </p:txBody>
        </p:sp>
        <p:sp>
          <p:nvSpPr>
            <p:cNvPr id="12" name="Freeform 1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08E6A"/>
            </a:solidFill>
          </p:spPr>
          <p:txBody>
            <a:bodyPr/>
            <a:lstStyle/>
            <a:p>
              <a:endParaRPr lang="en-US"/>
            </a:p>
          </p:txBody>
        </p:sp>
      </p:grpSp>
      <p:grpSp>
        <p:nvGrpSpPr>
          <p:cNvPr id="13" name="Group 13"/>
          <p:cNvGrpSpPr>
            <a:grpSpLocks noChangeAspect="1"/>
          </p:cNvGrpSpPr>
          <p:nvPr/>
        </p:nvGrpSpPr>
        <p:grpSpPr>
          <a:xfrm>
            <a:off x="159292" y="6976963"/>
            <a:ext cx="4512569" cy="3310037"/>
            <a:chOff x="0" y="0"/>
            <a:chExt cx="4198620" cy="3079750"/>
          </a:xfrm>
        </p:grpSpPr>
        <p:sp>
          <p:nvSpPr>
            <p:cNvPr id="14" name="Freeform 1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4"/>
              <a:stretch>
                <a:fillRect l="-5039" r="-4999" b="-41"/>
              </a:stretch>
            </a:blipFill>
          </p:spPr>
          <p:txBody>
            <a:bodyPr/>
            <a:lstStyle/>
            <a:p>
              <a:endParaRPr lang="en-US"/>
            </a:p>
          </p:txBody>
        </p:sp>
      </p:grpSp>
      <p:grpSp>
        <p:nvGrpSpPr>
          <p:cNvPr id="15" name="Group 15"/>
          <p:cNvGrpSpPr/>
          <p:nvPr/>
        </p:nvGrpSpPr>
        <p:grpSpPr>
          <a:xfrm>
            <a:off x="7584725" y="4223225"/>
            <a:ext cx="3787544" cy="3287754"/>
            <a:chOff x="0" y="0"/>
            <a:chExt cx="5050059" cy="4383673"/>
          </a:xfrm>
        </p:grpSpPr>
        <p:sp>
          <p:nvSpPr>
            <p:cNvPr id="16" name="TextBox 16"/>
            <p:cNvSpPr txBox="1"/>
            <p:nvPr/>
          </p:nvSpPr>
          <p:spPr>
            <a:xfrm>
              <a:off x="0" y="-28575"/>
              <a:ext cx="5050059" cy="567055"/>
            </a:xfrm>
            <a:prstGeom prst="rect">
              <a:avLst/>
            </a:prstGeom>
          </p:spPr>
          <p:txBody>
            <a:bodyPr lIns="0" tIns="0" rIns="0" bIns="0" rtlCol="0" anchor="t">
              <a:spAutoFit/>
            </a:bodyPr>
            <a:lstStyle/>
            <a:p>
              <a:pPr algn="ctr">
                <a:lnSpc>
                  <a:spcPts val="3510"/>
                </a:lnSpc>
              </a:pPr>
              <a:r>
                <a:rPr lang="en-US" sz="2700" dirty="0">
                  <a:solidFill>
                    <a:srgbClr val="FFFFFF"/>
                  </a:solidFill>
                  <a:latin typeface="Clear Sans Regular"/>
                </a:rPr>
                <a:t>SHELTERED HOUSING</a:t>
              </a:r>
            </a:p>
          </p:txBody>
        </p:sp>
        <p:sp>
          <p:nvSpPr>
            <p:cNvPr id="17" name="TextBox 17"/>
            <p:cNvSpPr txBox="1"/>
            <p:nvPr/>
          </p:nvSpPr>
          <p:spPr>
            <a:xfrm>
              <a:off x="0" y="673368"/>
              <a:ext cx="5050059" cy="3710305"/>
            </a:xfrm>
            <a:prstGeom prst="rect">
              <a:avLst/>
            </a:prstGeom>
          </p:spPr>
          <p:txBody>
            <a:bodyPr lIns="0" tIns="0" rIns="0" bIns="0" rtlCol="0" anchor="t">
              <a:spAutoFit/>
            </a:bodyPr>
            <a:lstStyle/>
            <a:p>
              <a:pPr>
                <a:lnSpc>
                  <a:spcPts val="2850"/>
                </a:lnSpc>
              </a:pPr>
              <a:endParaRPr dirty="0"/>
            </a:p>
            <a:p>
              <a:pPr>
                <a:lnSpc>
                  <a:spcPts val="2850"/>
                </a:lnSpc>
              </a:pPr>
              <a:endParaRPr dirty="0"/>
            </a:p>
            <a:p>
              <a:pPr>
                <a:lnSpc>
                  <a:spcPts val="2850"/>
                </a:lnSpc>
              </a:pPr>
              <a:r>
                <a:rPr lang="en-US" sz="1900" dirty="0">
                  <a:solidFill>
                    <a:srgbClr val="FFFFFF"/>
                  </a:solidFill>
                  <a:latin typeface="Clear Sans Regular"/>
                </a:rPr>
                <a:t>Total Number of Households:      0</a:t>
              </a:r>
            </a:p>
            <a:p>
              <a:pPr>
                <a:lnSpc>
                  <a:spcPts val="2850"/>
                </a:lnSpc>
              </a:pPr>
              <a:r>
                <a:rPr lang="en-US" sz="1900" dirty="0">
                  <a:solidFill>
                    <a:srgbClr val="FFFFFF"/>
                  </a:solidFill>
                  <a:latin typeface="Clear Sans Regular"/>
                </a:rPr>
                <a:t>Total Number of Persons:            0</a:t>
              </a:r>
            </a:p>
            <a:p>
              <a:pPr>
                <a:lnSpc>
                  <a:spcPts val="2850"/>
                </a:lnSpc>
              </a:pPr>
              <a:r>
                <a:rPr lang="en-US" sz="1900" dirty="0">
                  <a:solidFill>
                    <a:srgbClr val="FFFFFF"/>
                  </a:solidFill>
                  <a:latin typeface="Clear Sans Regular"/>
                </a:rPr>
                <a:t>Total Number of Veterans:          0</a:t>
              </a:r>
            </a:p>
            <a:p>
              <a:pPr>
                <a:lnSpc>
                  <a:spcPts val="2850"/>
                </a:lnSpc>
              </a:pPr>
              <a:endParaRPr lang="en-US" sz="1900" dirty="0">
                <a:solidFill>
                  <a:srgbClr val="FFFFFF"/>
                </a:solidFill>
                <a:latin typeface="Clear Sans Regular"/>
              </a:endParaRPr>
            </a:p>
            <a:p>
              <a:pPr>
                <a:lnSpc>
                  <a:spcPts val="2850"/>
                </a:lnSpc>
              </a:pPr>
              <a:endParaRPr lang="en-US" sz="1900" dirty="0">
                <a:solidFill>
                  <a:srgbClr val="FFFFFF"/>
                </a:solidFill>
                <a:latin typeface="Clear Sans Regular"/>
              </a:endParaRPr>
            </a:p>
            <a:p>
              <a:pPr>
                <a:lnSpc>
                  <a:spcPts val="2850"/>
                </a:lnSpc>
              </a:pPr>
              <a:endParaRPr lang="en-US" sz="1900" dirty="0">
                <a:solidFill>
                  <a:srgbClr val="FFFFFF"/>
                </a:solidFill>
                <a:latin typeface="Clear Sans Regular"/>
              </a:endParaRPr>
            </a:p>
          </p:txBody>
        </p:sp>
      </p:grpSp>
      <p:grpSp>
        <p:nvGrpSpPr>
          <p:cNvPr id="18" name="Group 18"/>
          <p:cNvGrpSpPr/>
          <p:nvPr/>
        </p:nvGrpSpPr>
        <p:grpSpPr>
          <a:xfrm>
            <a:off x="12936860" y="4223225"/>
            <a:ext cx="3787544" cy="2230479"/>
            <a:chOff x="0" y="0"/>
            <a:chExt cx="5050059" cy="2973973"/>
          </a:xfrm>
        </p:grpSpPr>
        <p:sp>
          <p:nvSpPr>
            <p:cNvPr id="19" name="TextBox 19"/>
            <p:cNvSpPr txBox="1"/>
            <p:nvPr/>
          </p:nvSpPr>
          <p:spPr>
            <a:xfrm>
              <a:off x="0" y="-28575"/>
              <a:ext cx="5050059" cy="567055"/>
            </a:xfrm>
            <a:prstGeom prst="rect">
              <a:avLst/>
            </a:prstGeom>
          </p:spPr>
          <p:txBody>
            <a:bodyPr lIns="0" tIns="0" rIns="0" bIns="0" rtlCol="0" anchor="t">
              <a:spAutoFit/>
            </a:bodyPr>
            <a:lstStyle/>
            <a:p>
              <a:pPr algn="ctr">
                <a:lnSpc>
                  <a:spcPts val="3510"/>
                </a:lnSpc>
              </a:pPr>
              <a:r>
                <a:rPr lang="en-US" sz="2700" dirty="0">
                  <a:solidFill>
                    <a:srgbClr val="FFFFFF"/>
                  </a:solidFill>
                  <a:latin typeface="Clear Sans Regular"/>
                </a:rPr>
                <a:t>UNSHELTERED</a:t>
              </a:r>
            </a:p>
          </p:txBody>
        </p:sp>
        <p:sp>
          <p:nvSpPr>
            <p:cNvPr id="20" name="TextBox 20"/>
            <p:cNvSpPr txBox="1"/>
            <p:nvPr/>
          </p:nvSpPr>
          <p:spPr>
            <a:xfrm>
              <a:off x="0" y="673368"/>
              <a:ext cx="5050059" cy="2300605"/>
            </a:xfrm>
            <a:prstGeom prst="rect">
              <a:avLst/>
            </a:prstGeom>
          </p:spPr>
          <p:txBody>
            <a:bodyPr lIns="0" tIns="0" rIns="0" bIns="0" rtlCol="0" anchor="t">
              <a:spAutoFit/>
            </a:bodyPr>
            <a:lstStyle/>
            <a:p>
              <a:pPr>
                <a:lnSpc>
                  <a:spcPts val="2850"/>
                </a:lnSpc>
              </a:pPr>
              <a:endParaRPr dirty="0"/>
            </a:p>
            <a:p>
              <a:pPr>
                <a:lnSpc>
                  <a:spcPts val="2850"/>
                </a:lnSpc>
              </a:pPr>
              <a:endParaRPr dirty="0"/>
            </a:p>
            <a:p>
              <a:pPr>
                <a:lnSpc>
                  <a:spcPts val="2850"/>
                </a:lnSpc>
              </a:pPr>
              <a:r>
                <a:rPr lang="en-US" sz="1900" dirty="0">
                  <a:solidFill>
                    <a:srgbClr val="FFFFFF"/>
                  </a:solidFill>
                  <a:latin typeface="Clear Sans Regular"/>
                </a:rPr>
                <a:t>Total Number of Households:     27</a:t>
              </a:r>
            </a:p>
            <a:p>
              <a:pPr>
                <a:lnSpc>
                  <a:spcPts val="2850"/>
                </a:lnSpc>
              </a:pPr>
              <a:r>
                <a:rPr lang="en-US" sz="1900" dirty="0">
                  <a:solidFill>
                    <a:srgbClr val="FFFFFF"/>
                  </a:solidFill>
                  <a:latin typeface="Clear Sans Regular"/>
                </a:rPr>
                <a:t>Total Number of Persons:           44</a:t>
              </a:r>
            </a:p>
            <a:p>
              <a:pPr>
                <a:lnSpc>
                  <a:spcPts val="2850"/>
                </a:lnSpc>
              </a:pPr>
              <a:r>
                <a:rPr lang="en-US" sz="1900" dirty="0">
                  <a:solidFill>
                    <a:srgbClr val="FFFFFF"/>
                  </a:solidFill>
                  <a:latin typeface="Clear Sans Regular"/>
                </a:rPr>
                <a:t>Total Number of Veterans:          28</a:t>
              </a:r>
            </a:p>
          </p:txBody>
        </p:sp>
      </p:grpSp>
      <p:grpSp>
        <p:nvGrpSpPr>
          <p:cNvPr id="21" name="Group 21"/>
          <p:cNvGrpSpPr>
            <a:grpSpLocks noChangeAspect="1"/>
          </p:cNvGrpSpPr>
          <p:nvPr/>
        </p:nvGrpSpPr>
        <p:grpSpPr>
          <a:xfrm>
            <a:off x="4734542" y="7167463"/>
            <a:ext cx="4512569" cy="3310037"/>
            <a:chOff x="0" y="0"/>
            <a:chExt cx="4198620" cy="3079750"/>
          </a:xfrm>
        </p:grpSpPr>
        <p:sp>
          <p:nvSpPr>
            <p:cNvPr id="22" name="Freeform 22"/>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5039" r="-4999" b="-41"/>
              </a:stretch>
            </a:blipFill>
          </p:spPr>
          <p:txBody>
            <a:bodyPr/>
            <a:lstStyle/>
            <a:p>
              <a:endParaRPr lang="en-US"/>
            </a:p>
          </p:txBody>
        </p:sp>
      </p:grpSp>
      <p:grpSp>
        <p:nvGrpSpPr>
          <p:cNvPr id="23" name="Group 23"/>
          <p:cNvGrpSpPr>
            <a:grpSpLocks noChangeAspect="1"/>
          </p:cNvGrpSpPr>
          <p:nvPr/>
        </p:nvGrpSpPr>
        <p:grpSpPr>
          <a:xfrm>
            <a:off x="9247111" y="7167463"/>
            <a:ext cx="4512569" cy="3310037"/>
            <a:chOff x="0" y="0"/>
            <a:chExt cx="4198620" cy="3079750"/>
          </a:xfrm>
        </p:grpSpPr>
        <p:sp>
          <p:nvSpPr>
            <p:cNvPr id="24" name="Freeform 2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stretch>
                <a:fillRect l="-5039" r="-4999" b="-41"/>
              </a:stretch>
            </a:blipFill>
          </p:spPr>
          <p:txBody>
            <a:bodyPr/>
            <a:lstStyle/>
            <a:p>
              <a:endParaRPr lang="en-US"/>
            </a:p>
          </p:txBody>
        </p:sp>
      </p:grpSp>
      <p:grpSp>
        <p:nvGrpSpPr>
          <p:cNvPr id="25" name="Group 25"/>
          <p:cNvGrpSpPr>
            <a:grpSpLocks noChangeAspect="1"/>
          </p:cNvGrpSpPr>
          <p:nvPr/>
        </p:nvGrpSpPr>
        <p:grpSpPr>
          <a:xfrm>
            <a:off x="13897934" y="6976963"/>
            <a:ext cx="4512569" cy="3310037"/>
            <a:chOff x="0" y="0"/>
            <a:chExt cx="4198620" cy="3079750"/>
          </a:xfrm>
        </p:grpSpPr>
        <p:sp>
          <p:nvSpPr>
            <p:cNvPr id="26" name="Freeform 2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7"/>
              <a:stretch>
                <a:fillRect l="-11299" r="-11259" b="-41"/>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3400" advTm="5287">
        <p14:reveal/>
      </p:transition>
    </mc:Choice>
    <mc:Fallback xmlns="">
      <p:transition spd="slow" advTm="528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
        <p:cNvGrpSpPr/>
        <p:nvPr/>
      </p:nvGrpSpPr>
      <p:grpSpPr>
        <a:xfrm>
          <a:off x="0" y="0"/>
          <a:ext cx="0" cy="0"/>
          <a:chOff x="0" y="0"/>
          <a:chExt cx="0" cy="0"/>
        </a:xfrm>
      </p:grpSpPr>
      <p:grpSp>
        <p:nvGrpSpPr>
          <p:cNvPr id="2" name="Group 2"/>
          <p:cNvGrpSpPr/>
          <p:nvPr/>
        </p:nvGrpSpPr>
        <p:grpSpPr>
          <a:xfrm>
            <a:off x="2030548" y="2148939"/>
            <a:ext cx="6574184" cy="5170589"/>
            <a:chOff x="0" y="0"/>
            <a:chExt cx="8765578" cy="6894118"/>
          </a:xfrm>
        </p:grpSpPr>
        <p:sp>
          <p:nvSpPr>
            <p:cNvPr id="3" name="AutoShape 3"/>
            <p:cNvSpPr/>
            <p:nvPr/>
          </p:nvSpPr>
          <p:spPr>
            <a:xfrm>
              <a:off x="0" y="3593092"/>
              <a:ext cx="8765578" cy="12735"/>
            </a:xfrm>
            <a:prstGeom prst="rect">
              <a:avLst/>
            </a:prstGeom>
            <a:solidFill>
              <a:srgbClr val="D6AE89"/>
            </a:solidFill>
          </p:spPr>
          <p:txBody>
            <a:bodyPr/>
            <a:lstStyle/>
            <a:p>
              <a:endParaRPr lang="en-US"/>
            </a:p>
          </p:txBody>
        </p:sp>
        <p:sp>
          <p:nvSpPr>
            <p:cNvPr id="4" name="TextBox 4"/>
            <p:cNvSpPr txBox="1"/>
            <p:nvPr/>
          </p:nvSpPr>
          <p:spPr>
            <a:xfrm>
              <a:off x="0" y="142875"/>
              <a:ext cx="8765578" cy="2905125"/>
            </a:xfrm>
            <a:prstGeom prst="rect">
              <a:avLst/>
            </a:prstGeom>
          </p:spPr>
          <p:txBody>
            <a:bodyPr lIns="0" tIns="0" rIns="0" bIns="0" rtlCol="0" anchor="t">
              <a:spAutoFit/>
            </a:bodyPr>
            <a:lstStyle/>
            <a:p>
              <a:pPr algn="ctr">
                <a:lnSpc>
                  <a:spcPts val="16500"/>
                </a:lnSpc>
              </a:pPr>
              <a:r>
                <a:rPr lang="en-US" sz="15000" dirty="0">
                  <a:solidFill>
                    <a:srgbClr val="5E17EB"/>
                  </a:solidFill>
                  <a:latin typeface="Clear Sans Regular Bold Italics"/>
                </a:rPr>
                <a:t>34</a:t>
              </a:r>
            </a:p>
          </p:txBody>
        </p:sp>
        <p:sp>
          <p:nvSpPr>
            <p:cNvPr id="5" name="TextBox 5"/>
            <p:cNvSpPr txBox="1"/>
            <p:nvPr/>
          </p:nvSpPr>
          <p:spPr>
            <a:xfrm>
              <a:off x="0" y="4150918"/>
              <a:ext cx="8765578" cy="2743200"/>
            </a:xfrm>
            <a:prstGeom prst="rect">
              <a:avLst/>
            </a:prstGeom>
          </p:spPr>
          <p:txBody>
            <a:bodyPr lIns="0" tIns="0" rIns="0" bIns="0" rtlCol="0" anchor="t">
              <a:spAutoFit/>
            </a:bodyPr>
            <a:lstStyle/>
            <a:p>
              <a:pPr algn="ctr">
                <a:lnSpc>
                  <a:spcPts val="5400"/>
                </a:lnSpc>
              </a:pPr>
              <a:r>
                <a:rPr lang="en-US" sz="4500" dirty="0">
                  <a:solidFill>
                    <a:srgbClr val="FFFFFF"/>
                  </a:solidFill>
                  <a:latin typeface="Clear Sans Regular Bold"/>
                </a:rPr>
                <a:t>Homeless Adults admitted to having a serious Mental Illness</a:t>
              </a:r>
            </a:p>
          </p:txBody>
        </p:sp>
      </p:grpSp>
      <p:grpSp>
        <p:nvGrpSpPr>
          <p:cNvPr id="6" name="Group 6"/>
          <p:cNvGrpSpPr>
            <a:grpSpLocks noChangeAspect="1"/>
          </p:cNvGrpSpPr>
          <p:nvPr/>
        </p:nvGrpSpPr>
        <p:grpSpPr>
          <a:xfrm>
            <a:off x="9727662" y="825903"/>
            <a:ext cx="8219491" cy="8339690"/>
            <a:chOff x="0" y="0"/>
            <a:chExt cx="2952750" cy="2995930"/>
          </a:xfrm>
        </p:grpSpPr>
        <p:sp>
          <p:nvSpPr>
            <p:cNvPr id="7" name="Freeform 7"/>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2"/>
              <a:stretch>
                <a:fillRect l="-19488" t="7" r="-19465" b="74"/>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3400" advTm="2933">
        <p14:reveal/>
      </p:transition>
    </mc:Choice>
    <mc:Fallback xmlns="">
      <p:transition spd="slow" advTm="2933">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
        <p:cNvGrpSpPr/>
        <p:nvPr/>
      </p:nvGrpSpPr>
      <p:grpSpPr>
        <a:xfrm>
          <a:off x="0" y="0"/>
          <a:ext cx="0" cy="0"/>
          <a:chOff x="0" y="0"/>
          <a:chExt cx="0" cy="0"/>
        </a:xfrm>
      </p:grpSpPr>
      <p:grpSp>
        <p:nvGrpSpPr>
          <p:cNvPr id="2" name="Group 2"/>
          <p:cNvGrpSpPr/>
          <p:nvPr/>
        </p:nvGrpSpPr>
        <p:grpSpPr>
          <a:xfrm>
            <a:off x="2030548" y="2148939"/>
            <a:ext cx="6574184" cy="5170589"/>
            <a:chOff x="0" y="0"/>
            <a:chExt cx="8765578" cy="6894118"/>
          </a:xfrm>
        </p:grpSpPr>
        <p:sp>
          <p:nvSpPr>
            <p:cNvPr id="3" name="AutoShape 3"/>
            <p:cNvSpPr/>
            <p:nvPr/>
          </p:nvSpPr>
          <p:spPr>
            <a:xfrm>
              <a:off x="0" y="3593092"/>
              <a:ext cx="8765578" cy="12735"/>
            </a:xfrm>
            <a:prstGeom prst="rect">
              <a:avLst/>
            </a:prstGeom>
            <a:solidFill>
              <a:srgbClr val="D6AE89"/>
            </a:solidFill>
          </p:spPr>
          <p:txBody>
            <a:bodyPr/>
            <a:lstStyle/>
            <a:p>
              <a:endParaRPr lang="en-US"/>
            </a:p>
          </p:txBody>
        </p:sp>
        <p:sp>
          <p:nvSpPr>
            <p:cNvPr id="4" name="TextBox 4"/>
            <p:cNvSpPr txBox="1"/>
            <p:nvPr/>
          </p:nvSpPr>
          <p:spPr>
            <a:xfrm>
              <a:off x="0" y="142875"/>
              <a:ext cx="8765578" cy="2905125"/>
            </a:xfrm>
            <a:prstGeom prst="rect">
              <a:avLst/>
            </a:prstGeom>
          </p:spPr>
          <p:txBody>
            <a:bodyPr lIns="0" tIns="0" rIns="0" bIns="0" rtlCol="0" anchor="t">
              <a:spAutoFit/>
            </a:bodyPr>
            <a:lstStyle/>
            <a:p>
              <a:pPr algn="ctr">
                <a:lnSpc>
                  <a:spcPts val="16500"/>
                </a:lnSpc>
              </a:pPr>
              <a:r>
                <a:rPr lang="en-US" sz="15000" dirty="0">
                  <a:solidFill>
                    <a:srgbClr val="00C2CB"/>
                  </a:solidFill>
                  <a:latin typeface="Clear Sans Regular Bold"/>
                </a:rPr>
                <a:t>15</a:t>
              </a:r>
            </a:p>
          </p:txBody>
        </p:sp>
        <p:sp>
          <p:nvSpPr>
            <p:cNvPr id="5" name="TextBox 5"/>
            <p:cNvSpPr txBox="1"/>
            <p:nvPr/>
          </p:nvSpPr>
          <p:spPr>
            <a:xfrm>
              <a:off x="0" y="4150918"/>
              <a:ext cx="8765578" cy="2743200"/>
            </a:xfrm>
            <a:prstGeom prst="rect">
              <a:avLst/>
            </a:prstGeom>
          </p:spPr>
          <p:txBody>
            <a:bodyPr lIns="0" tIns="0" rIns="0" bIns="0" rtlCol="0" anchor="t">
              <a:spAutoFit/>
            </a:bodyPr>
            <a:lstStyle/>
            <a:p>
              <a:pPr algn="ctr">
                <a:lnSpc>
                  <a:spcPts val="5400"/>
                </a:lnSpc>
              </a:pPr>
              <a:r>
                <a:rPr lang="en-US" sz="4500" dirty="0">
                  <a:solidFill>
                    <a:srgbClr val="FFFFFF"/>
                  </a:solidFill>
                  <a:latin typeface="Clear Sans Regular Bold"/>
                </a:rPr>
                <a:t>Homeless Adults admitted to having a Substance Disorder</a:t>
              </a:r>
            </a:p>
          </p:txBody>
        </p:sp>
      </p:grpSp>
      <p:grpSp>
        <p:nvGrpSpPr>
          <p:cNvPr id="6" name="Group 6"/>
          <p:cNvGrpSpPr>
            <a:grpSpLocks noChangeAspect="1"/>
          </p:cNvGrpSpPr>
          <p:nvPr/>
        </p:nvGrpSpPr>
        <p:grpSpPr>
          <a:xfrm>
            <a:off x="10207120" y="1888530"/>
            <a:ext cx="7052180" cy="7052180"/>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15" r="-25015" b="-20"/>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3400" advTm="2498">
        <p14:reveal/>
      </p:transition>
    </mc:Choice>
    <mc:Fallback xmlns="">
      <p:transition spd="slow" advTm="2498">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
        <p:cNvGrpSpPr/>
        <p:nvPr/>
      </p:nvGrpSpPr>
      <p:grpSpPr>
        <a:xfrm>
          <a:off x="0" y="0"/>
          <a:ext cx="0" cy="0"/>
          <a:chOff x="0" y="0"/>
          <a:chExt cx="0" cy="0"/>
        </a:xfrm>
      </p:grpSpPr>
      <p:grpSp>
        <p:nvGrpSpPr>
          <p:cNvPr id="2" name="Group 2"/>
          <p:cNvGrpSpPr/>
          <p:nvPr/>
        </p:nvGrpSpPr>
        <p:grpSpPr>
          <a:xfrm>
            <a:off x="2030548" y="2491839"/>
            <a:ext cx="6574184" cy="4484789"/>
            <a:chOff x="0" y="0"/>
            <a:chExt cx="8765578" cy="5979718"/>
          </a:xfrm>
        </p:grpSpPr>
        <p:sp>
          <p:nvSpPr>
            <p:cNvPr id="3" name="AutoShape 3"/>
            <p:cNvSpPr/>
            <p:nvPr/>
          </p:nvSpPr>
          <p:spPr>
            <a:xfrm>
              <a:off x="0" y="3593092"/>
              <a:ext cx="8765578" cy="12735"/>
            </a:xfrm>
            <a:prstGeom prst="rect">
              <a:avLst/>
            </a:prstGeom>
            <a:solidFill>
              <a:srgbClr val="D6AE89"/>
            </a:solidFill>
          </p:spPr>
          <p:txBody>
            <a:bodyPr/>
            <a:lstStyle/>
            <a:p>
              <a:endParaRPr lang="en-US"/>
            </a:p>
          </p:txBody>
        </p:sp>
        <p:sp>
          <p:nvSpPr>
            <p:cNvPr id="4" name="TextBox 4"/>
            <p:cNvSpPr txBox="1"/>
            <p:nvPr/>
          </p:nvSpPr>
          <p:spPr>
            <a:xfrm>
              <a:off x="0" y="142875"/>
              <a:ext cx="8765578" cy="2905125"/>
            </a:xfrm>
            <a:prstGeom prst="rect">
              <a:avLst/>
            </a:prstGeom>
          </p:spPr>
          <p:txBody>
            <a:bodyPr lIns="0" tIns="0" rIns="0" bIns="0" rtlCol="0" anchor="t">
              <a:spAutoFit/>
            </a:bodyPr>
            <a:lstStyle/>
            <a:p>
              <a:pPr algn="ctr">
                <a:lnSpc>
                  <a:spcPts val="16500"/>
                </a:lnSpc>
              </a:pPr>
              <a:r>
                <a:rPr lang="en-US" sz="15000" dirty="0">
                  <a:solidFill>
                    <a:srgbClr val="F0224C"/>
                  </a:solidFill>
                  <a:latin typeface="Clear Sans Regular Bold Italics"/>
                </a:rPr>
                <a:t>2</a:t>
              </a:r>
            </a:p>
          </p:txBody>
        </p:sp>
        <p:sp>
          <p:nvSpPr>
            <p:cNvPr id="5" name="TextBox 5"/>
            <p:cNvSpPr txBox="1"/>
            <p:nvPr/>
          </p:nvSpPr>
          <p:spPr>
            <a:xfrm>
              <a:off x="0" y="4150918"/>
              <a:ext cx="8765578" cy="1828800"/>
            </a:xfrm>
            <a:prstGeom prst="rect">
              <a:avLst/>
            </a:prstGeom>
          </p:spPr>
          <p:txBody>
            <a:bodyPr lIns="0" tIns="0" rIns="0" bIns="0" rtlCol="0" anchor="t">
              <a:spAutoFit/>
            </a:bodyPr>
            <a:lstStyle/>
            <a:p>
              <a:pPr algn="ctr">
                <a:lnSpc>
                  <a:spcPts val="5400"/>
                </a:lnSpc>
              </a:pPr>
              <a:r>
                <a:rPr lang="en-US" sz="4500" dirty="0">
                  <a:solidFill>
                    <a:srgbClr val="FFFFFF"/>
                  </a:solidFill>
                  <a:latin typeface="Clear Sans Regular Bold"/>
                </a:rPr>
                <a:t>Homeless Adults with HIV/Aids</a:t>
              </a:r>
            </a:p>
          </p:txBody>
        </p:sp>
      </p:grpSp>
      <p:grpSp>
        <p:nvGrpSpPr>
          <p:cNvPr id="6" name="Group 6"/>
          <p:cNvGrpSpPr>
            <a:grpSpLocks noChangeAspect="1"/>
          </p:cNvGrpSpPr>
          <p:nvPr/>
        </p:nvGrpSpPr>
        <p:grpSpPr>
          <a:xfrm>
            <a:off x="9727662" y="825903"/>
            <a:ext cx="8219491" cy="8339690"/>
            <a:chOff x="0" y="0"/>
            <a:chExt cx="2952750" cy="2995930"/>
          </a:xfrm>
        </p:grpSpPr>
        <p:sp>
          <p:nvSpPr>
            <p:cNvPr id="7" name="Freeform 7"/>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2"/>
              <a:stretch>
                <a:fillRect l="-26045" t="7" r="-26022" b="74"/>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3400" advTm="2464">
        <p14:reveal/>
      </p:transition>
    </mc:Choice>
    <mc:Fallback xmlns="">
      <p:transition spd="slow" advTm="2464">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1518</TotalTime>
  <Words>1108</Words>
  <Application>Microsoft Office PowerPoint</Application>
  <PresentationFormat>Custom</PresentationFormat>
  <Paragraphs>120</Paragraphs>
  <Slides>18</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Calibri</vt:lpstr>
      <vt:lpstr>Arial</vt:lpstr>
      <vt:lpstr>Open Sauce SemiBold</vt:lpstr>
      <vt:lpstr>Clear Sans Regular</vt:lpstr>
      <vt:lpstr>Open Sauce Light Bold</vt:lpstr>
      <vt:lpstr>Trocchi</vt:lpstr>
      <vt:lpstr>Open Sauce SemiBold Bold</vt:lpstr>
      <vt:lpstr>Clear Sans Regular Bold</vt:lpstr>
      <vt:lpstr>Open Sauce Light</vt:lpstr>
      <vt:lpstr>Clear Sans Regular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Point in Time Count 2020</dc:title>
  <dc:creator>Tawana Dawkins</dc:creator>
  <cp:lastModifiedBy>Tawana</cp:lastModifiedBy>
  <cp:revision>10</cp:revision>
  <dcterms:created xsi:type="dcterms:W3CDTF">2006-08-16T00:00:00Z</dcterms:created>
  <dcterms:modified xsi:type="dcterms:W3CDTF">2024-02-23T15:08:35Z</dcterms:modified>
  <dc:identifier>DAEW-15AgFc</dc:identifier>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