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Lst>
  <p:sldSz cx="18288000" cy="10287000"/>
  <p:notesSz cx="7010400" cy="9296400"/>
  <p:embeddedFontLst>
    <p:embeddedFont>
      <p:font typeface="Arimo" panose="020B0604020202020204" charset="0"/>
      <p:regular r:id="rId19"/>
    </p:embeddedFont>
    <p:embeddedFont>
      <p:font typeface="Calibri" panose="020F0502020204030204" pitchFamily="34" charset="0"/>
      <p:regular r:id="rId20"/>
      <p:bold r:id="rId21"/>
      <p:italic r:id="rId22"/>
      <p:boldItalic r:id="rId23"/>
    </p:embeddedFont>
    <p:embeddedFont>
      <p:font typeface="Open Sauce Light" panose="020B0604020202020204" charset="0"/>
      <p:regular r:id="rId24"/>
    </p:embeddedFont>
    <p:embeddedFont>
      <p:font typeface="Open Sauce Light Bold" panose="020B0604020202020204" charset="0"/>
      <p:regular r:id="rId25"/>
    </p:embeddedFont>
    <p:embeddedFont>
      <p:font typeface="Open Sauce SemiBold" panose="020B0604020202020204" charset="0"/>
      <p:regular r:id="rId26"/>
    </p:embeddedFont>
    <p:embeddedFont>
      <p:font typeface="Open Sauce Semi-Bold" panose="020B0604020202020204" charset="0"/>
      <p:regular r:id="rId27"/>
    </p:embeddedFont>
    <p:embeddedFont>
      <p:font typeface="RoxboroughCF" panose="020B0604020202020204" charset="0"/>
      <p:regular r:id="rId28"/>
    </p:embeddedFont>
    <p:embeddedFont>
      <p:font typeface="RoxboroughCF Thin" panose="020B0604020202020204" charset="0"/>
      <p:regular r:id="rId29"/>
    </p:embeddedFont>
    <p:embeddedFont>
      <p:font typeface="RoxboroughCF Thin Italics" panose="020B0604020202020204" charset="0"/>
      <p:regular r:id="rId30"/>
    </p:embeddedFont>
    <p:embeddedFont>
      <p:font typeface="Trocchi"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1.jpeg"/><Relationship Id="rId7" Type="http://schemas.openxmlformats.org/officeDocument/2006/relationships/image" Target="../media/image4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8839200" y="361399"/>
            <a:ext cx="8902895" cy="6364734"/>
            <a:chOff x="0" y="314325"/>
            <a:chExt cx="11464127" cy="8863532"/>
          </a:xfrm>
        </p:grpSpPr>
        <p:sp>
          <p:nvSpPr>
            <p:cNvPr id="3" name="TextBox 3"/>
            <p:cNvSpPr txBox="1"/>
            <p:nvPr/>
          </p:nvSpPr>
          <p:spPr>
            <a:xfrm>
              <a:off x="0" y="314325"/>
              <a:ext cx="11464127" cy="6393429"/>
            </a:xfrm>
            <a:prstGeom prst="rect">
              <a:avLst/>
            </a:prstGeom>
          </p:spPr>
          <p:txBody>
            <a:bodyPr lIns="0" tIns="0" rIns="0" bIns="0" rtlCol="0" anchor="t">
              <a:spAutoFit/>
            </a:bodyPr>
            <a:lstStyle/>
            <a:p>
              <a:pPr>
                <a:lnSpc>
                  <a:spcPts val="9781"/>
                </a:lnSpc>
              </a:pPr>
              <a:r>
                <a:rPr lang="en-US" sz="10990" dirty="0">
                  <a:solidFill>
                    <a:srgbClr val="000000"/>
                  </a:solidFill>
                  <a:latin typeface="RoxboroughCF Thin"/>
                </a:rPr>
                <a:t>2021 </a:t>
              </a:r>
            </a:p>
            <a:p>
              <a:pPr>
                <a:lnSpc>
                  <a:spcPts val="9781"/>
                </a:lnSpc>
              </a:pPr>
              <a:r>
                <a:rPr lang="en-US" sz="10990" dirty="0">
                  <a:solidFill>
                    <a:srgbClr val="000000"/>
                  </a:solidFill>
                  <a:latin typeface="RoxboroughCF Thin"/>
                </a:rPr>
                <a:t>Point In Time</a:t>
              </a:r>
            </a:p>
            <a:p>
              <a:pPr>
                <a:lnSpc>
                  <a:spcPts val="8104"/>
                </a:lnSpc>
              </a:pPr>
              <a:r>
                <a:rPr lang="en-US" sz="8800" u="sng" dirty="0">
                  <a:solidFill>
                    <a:srgbClr val="000000"/>
                  </a:solidFill>
                  <a:latin typeface="RoxboroughCF Thin"/>
                </a:rPr>
                <a:t>Sheltered</a:t>
              </a:r>
              <a:r>
                <a:rPr lang="en-US" sz="9106" u="sng" dirty="0">
                  <a:solidFill>
                    <a:srgbClr val="000000"/>
                  </a:solidFill>
                  <a:latin typeface="RoxboroughCF Thin"/>
                </a:rPr>
                <a:t> Count</a:t>
              </a:r>
            </a:p>
            <a:p>
              <a:pPr>
                <a:lnSpc>
                  <a:spcPts val="8104"/>
                </a:lnSpc>
              </a:pPr>
              <a:endParaRPr lang="en-US" sz="9106" dirty="0">
                <a:solidFill>
                  <a:srgbClr val="000000"/>
                </a:solidFill>
                <a:latin typeface="RoxboroughCF Thin"/>
              </a:endParaRPr>
            </a:p>
          </p:txBody>
        </p:sp>
        <p:sp>
          <p:nvSpPr>
            <p:cNvPr id="4" name="TextBox 4"/>
            <p:cNvSpPr txBox="1"/>
            <p:nvPr/>
          </p:nvSpPr>
          <p:spPr>
            <a:xfrm>
              <a:off x="686851" y="8671740"/>
              <a:ext cx="7191286" cy="506117"/>
            </a:xfrm>
            <a:prstGeom prst="rect">
              <a:avLst/>
            </a:prstGeom>
          </p:spPr>
          <p:txBody>
            <a:bodyPr lIns="0" tIns="0" rIns="0" bIns="0" rtlCol="0" anchor="t">
              <a:spAutoFit/>
            </a:bodyPr>
            <a:lstStyle/>
            <a:p>
              <a:pPr>
                <a:lnSpc>
                  <a:spcPts val="3023"/>
                </a:lnSpc>
              </a:pPr>
              <a:r>
                <a:rPr lang="en-US" sz="2826" dirty="0">
                  <a:solidFill>
                    <a:srgbClr val="000000"/>
                  </a:solidFill>
                  <a:latin typeface="RoxboroughCF Thin Italics"/>
                </a:rPr>
                <a:t>Fayetteville/Cumberland County</a:t>
              </a:r>
            </a:p>
          </p:txBody>
        </p:sp>
      </p:grpSp>
      <p:sp>
        <p:nvSpPr>
          <p:cNvPr id="5" name="TextBox 5"/>
          <p:cNvSpPr txBox="1"/>
          <p:nvPr/>
        </p:nvSpPr>
        <p:spPr>
          <a:xfrm>
            <a:off x="9637355" y="9609371"/>
            <a:ext cx="6976467" cy="316230"/>
          </a:xfrm>
          <a:prstGeom prst="rect">
            <a:avLst/>
          </a:prstGeom>
        </p:spPr>
        <p:txBody>
          <a:bodyPr lIns="0" tIns="0" rIns="0" bIns="0" rtlCol="0" anchor="t">
            <a:spAutoFit/>
          </a:bodyPr>
          <a:lstStyle/>
          <a:p>
            <a:pPr algn="ctr">
              <a:lnSpc>
                <a:spcPts val="2520"/>
              </a:lnSpc>
            </a:pPr>
            <a:r>
              <a:rPr lang="en-US" sz="1800">
                <a:solidFill>
                  <a:srgbClr val="000000"/>
                </a:solidFill>
                <a:latin typeface="RoxboroughCF"/>
              </a:rPr>
              <a:t>Dedicated to making homelessness:  Rare, Brief and Non-Recurring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82961" y="827066"/>
            <a:ext cx="4309651" cy="8215117"/>
            <a:chOff x="0" y="0"/>
            <a:chExt cx="3331210" cy="6350000"/>
          </a:xfrm>
        </p:grpSpPr>
        <p:sp>
          <p:nvSpPr>
            <p:cNvPr id="3" name="Freeform 3"/>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66220" t="-19318" r="-246236" b="-24931"/>
              </a:stretch>
            </a:blipFill>
          </p:spPr>
          <p:txBody>
            <a:bodyPr/>
            <a:lstStyle/>
            <a:p>
              <a:endParaRPr lang="en-US"/>
            </a:p>
          </p:txBody>
        </p:sp>
      </p:grpSp>
      <p:grpSp>
        <p:nvGrpSpPr>
          <p:cNvPr id="4" name="Group 4"/>
          <p:cNvGrpSpPr>
            <a:grpSpLocks noChangeAspect="1"/>
          </p:cNvGrpSpPr>
          <p:nvPr/>
        </p:nvGrpSpPr>
        <p:grpSpPr>
          <a:xfrm>
            <a:off x="8119448" y="827066"/>
            <a:ext cx="4309651" cy="8215117"/>
            <a:chOff x="0" y="0"/>
            <a:chExt cx="3331210" cy="6350000"/>
          </a:xfrm>
        </p:grpSpPr>
        <p:sp>
          <p:nvSpPr>
            <p:cNvPr id="5" name="Freeform 5"/>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173870" t="-18266" r="-138587" b="-25983"/>
              </a:stretch>
            </a:blipFill>
          </p:spPr>
          <p:txBody>
            <a:bodyPr/>
            <a:lstStyle/>
            <a:p>
              <a:endParaRPr lang="en-US"/>
            </a:p>
          </p:txBody>
        </p:sp>
      </p:grpSp>
      <p:grpSp>
        <p:nvGrpSpPr>
          <p:cNvPr id="6" name="Group 6"/>
          <p:cNvGrpSpPr>
            <a:grpSpLocks noChangeAspect="1"/>
          </p:cNvGrpSpPr>
          <p:nvPr/>
        </p:nvGrpSpPr>
        <p:grpSpPr>
          <a:xfrm>
            <a:off x="12957868" y="827066"/>
            <a:ext cx="4309651" cy="8215117"/>
            <a:chOff x="0" y="0"/>
            <a:chExt cx="3331210" cy="6350000"/>
          </a:xfrm>
        </p:grpSpPr>
        <p:sp>
          <p:nvSpPr>
            <p:cNvPr id="7" name="Freeform 7"/>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292217" t="-22826" r="-20239" b="-21423"/>
              </a:stretch>
            </a:blipFill>
          </p:spPr>
          <p:txBody>
            <a:bodyPr/>
            <a:lstStyle/>
            <a:p>
              <a:endParaRPr lang="en-US"/>
            </a:p>
          </p:txBody>
        </p:sp>
      </p:grpSp>
      <p:grpSp>
        <p:nvGrpSpPr>
          <p:cNvPr id="8" name="Group 8"/>
          <p:cNvGrpSpPr/>
          <p:nvPr/>
        </p:nvGrpSpPr>
        <p:grpSpPr>
          <a:xfrm>
            <a:off x="3264191" y="1444052"/>
            <a:ext cx="4328421" cy="2483596"/>
            <a:chOff x="0" y="0"/>
            <a:chExt cx="5771227" cy="3311462"/>
          </a:xfrm>
        </p:grpSpPr>
        <p:pic>
          <p:nvPicPr>
            <p:cNvPr id="9" name="Picture 9"/>
            <p:cNvPicPr>
              <a:picLocks noChangeAspect="1"/>
            </p:cNvPicPr>
            <p:nvPr/>
          </p:nvPicPr>
          <p:blipFill>
            <a:blip r:embed="rId4"/>
            <a:srcRect t="11747" b="11747"/>
            <a:stretch>
              <a:fillRect/>
            </a:stretch>
          </p:blipFill>
          <p:spPr>
            <a:xfrm>
              <a:off x="0" y="0"/>
              <a:ext cx="5771227" cy="3311462"/>
            </a:xfrm>
            <a:prstGeom prst="rect">
              <a:avLst/>
            </a:prstGeom>
          </p:spPr>
        </p:pic>
      </p:grpSp>
      <p:grpSp>
        <p:nvGrpSpPr>
          <p:cNvPr id="10" name="Group 10"/>
          <p:cNvGrpSpPr/>
          <p:nvPr/>
        </p:nvGrpSpPr>
        <p:grpSpPr>
          <a:xfrm>
            <a:off x="8119448" y="1444052"/>
            <a:ext cx="4309651" cy="2483596"/>
            <a:chOff x="0" y="0"/>
            <a:chExt cx="5746201" cy="3311462"/>
          </a:xfrm>
        </p:grpSpPr>
        <p:pic>
          <p:nvPicPr>
            <p:cNvPr id="11" name="Picture 11"/>
            <p:cNvPicPr>
              <a:picLocks noChangeAspect="1"/>
            </p:cNvPicPr>
            <p:nvPr/>
          </p:nvPicPr>
          <p:blipFill>
            <a:blip r:embed="rId5"/>
            <a:srcRect t="6778" b="6778"/>
            <a:stretch>
              <a:fillRect/>
            </a:stretch>
          </p:blipFill>
          <p:spPr>
            <a:xfrm>
              <a:off x="0" y="0"/>
              <a:ext cx="5746201" cy="3311462"/>
            </a:xfrm>
            <a:prstGeom prst="rect">
              <a:avLst/>
            </a:prstGeom>
          </p:spPr>
        </p:pic>
      </p:grpSp>
      <p:grpSp>
        <p:nvGrpSpPr>
          <p:cNvPr id="12" name="Group 12"/>
          <p:cNvGrpSpPr/>
          <p:nvPr/>
        </p:nvGrpSpPr>
        <p:grpSpPr>
          <a:xfrm>
            <a:off x="12957868" y="1444052"/>
            <a:ext cx="4309651" cy="2483596"/>
            <a:chOff x="0" y="0"/>
            <a:chExt cx="5746201" cy="3311462"/>
          </a:xfrm>
        </p:grpSpPr>
        <p:pic>
          <p:nvPicPr>
            <p:cNvPr id="13" name="Picture 13"/>
            <p:cNvPicPr>
              <a:picLocks noChangeAspect="1"/>
            </p:cNvPicPr>
            <p:nvPr/>
          </p:nvPicPr>
          <p:blipFill>
            <a:blip r:embed="rId6"/>
            <a:srcRect t="14019" b="14019"/>
            <a:stretch>
              <a:fillRect/>
            </a:stretch>
          </p:blipFill>
          <p:spPr>
            <a:xfrm>
              <a:off x="0" y="0"/>
              <a:ext cx="5746201" cy="3311462"/>
            </a:xfrm>
            <a:prstGeom prst="rect">
              <a:avLst/>
            </a:prstGeom>
          </p:spPr>
        </p:pic>
      </p:grpSp>
      <p:sp>
        <p:nvSpPr>
          <p:cNvPr id="14" name="AutoShape 14"/>
          <p:cNvSpPr/>
          <p:nvPr/>
        </p:nvSpPr>
        <p:spPr>
          <a:xfrm rot="-5400000">
            <a:off x="5433024" y="3199544"/>
            <a:ext cx="9525" cy="4309651"/>
          </a:xfrm>
          <a:prstGeom prst="rect">
            <a:avLst/>
          </a:prstGeom>
          <a:solidFill>
            <a:srgbClr val="FFFFFF"/>
          </a:solidFill>
        </p:spPr>
        <p:txBody>
          <a:bodyPr/>
          <a:lstStyle/>
          <a:p>
            <a:endParaRPr lang="en-US"/>
          </a:p>
        </p:txBody>
      </p:sp>
      <p:sp>
        <p:nvSpPr>
          <p:cNvPr id="15" name="AutoShape 15"/>
          <p:cNvSpPr/>
          <p:nvPr/>
        </p:nvSpPr>
        <p:spPr>
          <a:xfrm rot="-5400000">
            <a:off x="10278896" y="3208505"/>
            <a:ext cx="9525" cy="4290881"/>
          </a:xfrm>
          <a:prstGeom prst="rect">
            <a:avLst/>
          </a:prstGeom>
          <a:solidFill>
            <a:srgbClr val="FFFFFF"/>
          </a:solidFill>
        </p:spPr>
        <p:txBody>
          <a:bodyPr/>
          <a:lstStyle/>
          <a:p>
            <a:endParaRPr lang="en-US"/>
          </a:p>
        </p:txBody>
      </p:sp>
      <p:sp>
        <p:nvSpPr>
          <p:cNvPr id="16" name="AutoShape 16"/>
          <p:cNvSpPr/>
          <p:nvPr/>
        </p:nvSpPr>
        <p:spPr>
          <a:xfrm rot="-5400000">
            <a:off x="15107931" y="3199120"/>
            <a:ext cx="9525" cy="4309651"/>
          </a:xfrm>
          <a:prstGeom prst="rect">
            <a:avLst/>
          </a:prstGeom>
          <a:solidFill>
            <a:srgbClr val="FFFFFF"/>
          </a:solidFill>
        </p:spPr>
        <p:txBody>
          <a:bodyPr/>
          <a:lstStyle/>
          <a:p>
            <a:endParaRPr lang="en-US"/>
          </a:p>
        </p:txBody>
      </p:sp>
      <p:sp>
        <p:nvSpPr>
          <p:cNvPr id="17" name="TextBox 17"/>
          <p:cNvSpPr txBox="1"/>
          <p:nvPr/>
        </p:nvSpPr>
        <p:spPr>
          <a:xfrm>
            <a:off x="4031579" y="6051569"/>
            <a:ext cx="3147117" cy="1216872"/>
          </a:xfrm>
          <a:prstGeom prst="rect">
            <a:avLst/>
          </a:prstGeom>
        </p:spPr>
        <p:txBody>
          <a:bodyPr lIns="0" tIns="0" rIns="0" bIns="0" rtlCol="0" anchor="t">
            <a:spAutoFit/>
          </a:bodyPr>
          <a:lstStyle/>
          <a:p>
            <a:pPr>
              <a:lnSpc>
                <a:spcPts val="3258"/>
              </a:lnSpc>
            </a:pPr>
            <a:r>
              <a:rPr lang="en-US" sz="1800" spc="-26" dirty="0">
                <a:solidFill>
                  <a:srgbClr val="FFFFFF"/>
                </a:solidFill>
                <a:latin typeface="Open Sauce Light"/>
              </a:rPr>
              <a:t>Emergency Shelter:     0</a:t>
            </a:r>
          </a:p>
          <a:p>
            <a:pPr>
              <a:lnSpc>
                <a:spcPts val="3258"/>
              </a:lnSpc>
            </a:pPr>
            <a:r>
              <a:rPr lang="en-US" sz="1800" spc="-27" dirty="0">
                <a:solidFill>
                  <a:srgbClr val="FFFFFF"/>
                </a:solidFill>
                <a:latin typeface="Open Sauce Light Bold" panose="020B0604020202020204" charset="0"/>
              </a:rPr>
              <a:t>Transitional</a:t>
            </a:r>
            <a:r>
              <a:rPr lang="en-US" sz="1800" spc="-27" dirty="0">
                <a:solidFill>
                  <a:srgbClr val="FFFFFF"/>
                </a:solidFill>
                <a:latin typeface="Open Sauce Light"/>
              </a:rPr>
              <a:t> House:     0</a:t>
            </a:r>
          </a:p>
          <a:p>
            <a:pPr marL="0" lvl="0" indent="0" algn="l">
              <a:lnSpc>
                <a:spcPts val="3258"/>
              </a:lnSpc>
              <a:spcBef>
                <a:spcPct val="0"/>
              </a:spcBef>
            </a:pPr>
            <a:r>
              <a:rPr lang="en-US" sz="1800" spc="-27" dirty="0">
                <a:solidFill>
                  <a:srgbClr val="FFFFFF"/>
                </a:solidFill>
                <a:latin typeface="Open Sauce Light"/>
              </a:rPr>
              <a:t>Total:                             0</a:t>
            </a:r>
          </a:p>
        </p:txBody>
      </p:sp>
      <p:sp>
        <p:nvSpPr>
          <p:cNvPr id="18" name="TextBox 18"/>
          <p:cNvSpPr txBox="1"/>
          <p:nvPr/>
        </p:nvSpPr>
        <p:spPr>
          <a:xfrm>
            <a:off x="8849274" y="6051569"/>
            <a:ext cx="3147117" cy="1623778"/>
          </a:xfrm>
          <a:prstGeom prst="rect">
            <a:avLst/>
          </a:prstGeom>
        </p:spPr>
        <p:txBody>
          <a:bodyPr lIns="0" tIns="0" rIns="0" bIns="0" rtlCol="0" anchor="t">
            <a:spAutoFit/>
          </a:bodyPr>
          <a:lstStyle/>
          <a:p>
            <a:pPr>
              <a:lnSpc>
                <a:spcPts val="3258"/>
              </a:lnSpc>
            </a:pPr>
            <a:r>
              <a:rPr lang="en-US" spc="-26" dirty="0">
                <a:solidFill>
                  <a:srgbClr val="FFFFFF"/>
                </a:solidFill>
                <a:latin typeface="Open Sauce Light Bold" panose="020B0604020202020204" charset="0"/>
              </a:rPr>
              <a:t>Emergency Shelter: </a:t>
            </a:r>
            <a:r>
              <a:rPr lang="en-US" spc="-18" dirty="0">
                <a:solidFill>
                  <a:srgbClr val="FFFFFF"/>
                </a:solidFill>
                <a:latin typeface="Open Sauce Light Bold" panose="020B0604020202020204" charset="0"/>
              </a:rPr>
              <a:t>     0</a:t>
            </a:r>
          </a:p>
          <a:p>
            <a:pPr>
              <a:lnSpc>
                <a:spcPts val="3258"/>
              </a:lnSpc>
            </a:pPr>
            <a:r>
              <a:rPr lang="en-US" spc="-18" dirty="0">
                <a:solidFill>
                  <a:srgbClr val="FFFFFF"/>
                </a:solidFill>
                <a:latin typeface="Open Sauce Light Bold" panose="020B0604020202020204" charset="0"/>
              </a:rPr>
              <a:t>Transitional House:       0</a:t>
            </a:r>
          </a:p>
          <a:p>
            <a:pPr>
              <a:lnSpc>
                <a:spcPts val="3258"/>
              </a:lnSpc>
            </a:pPr>
            <a:r>
              <a:rPr lang="en-US" spc="-18" dirty="0">
                <a:solidFill>
                  <a:srgbClr val="FFFFFF"/>
                </a:solidFill>
                <a:latin typeface="Open Sauce Light Bold" panose="020B0604020202020204" charset="0"/>
              </a:rPr>
              <a:t>Total:                                0</a:t>
            </a:r>
          </a:p>
          <a:p>
            <a:pPr marL="0" lvl="0" indent="0" algn="l">
              <a:lnSpc>
                <a:spcPts val="3258"/>
              </a:lnSpc>
              <a:spcBef>
                <a:spcPct val="0"/>
              </a:spcBef>
            </a:pPr>
            <a:endParaRPr lang="en-US" sz="1261" spc="-18" dirty="0">
              <a:solidFill>
                <a:srgbClr val="FFFFFF"/>
              </a:solidFill>
              <a:latin typeface="Arimo"/>
            </a:endParaRPr>
          </a:p>
        </p:txBody>
      </p:sp>
      <p:sp>
        <p:nvSpPr>
          <p:cNvPr id="19" name="TextBox 19"/>
          <p:cNvSpPr txBox="1"/>
          <p:nvPr/>
        </p:nvSpPr>
        <p:spPr>
          <a:xfrm>
            <a:off x="13539134" y="5988718"/>
            <a:ext cx="3147117" cy="1623778"/>
          </a:xfrm>
          <a:prstGeom prst="rect">
            <a:avLst/>
          </a:prstGeom>
        </p:spPr>
        <p:txBody>
          <a:bodyPr lIns="0" tIns="0" rIns="0" bIns="0" rtlCol="0" anchor="t">
            <a:spAutoFit/>
          </a:bodyPr>
          <a:lstStyle/>
          <a:p>
            <a:pPr>
              <a:lnSpc>
                <a:spcPts val="3258"/>
              </a:lnSpc>
            </a:pPr>
            <a:r>
              <a:rPr lang="en-US" spc="-26" dirty="0">
                <a:solidFill>
                  <a:srgbClr val="FFFFFF"/>
                </a:solidFill>
                <a:latin typeface="Open Sauce Light Bold" panose="020B0604020202020204" charset="0"/>
              </a:rPr>
              <a:t>Emergency Shelter: </a:t>
            </a:r>
            <a:r>
              <a:rPr lang="en-US" spc="-18" dirty="0">
                <a:solidFill>
                  <a:srgbClr val="FFFFFF"/>
                </a:solidFill>
                <a:latin typeface="Open Sauce Light Bold" panose="020B0604020202020204" charset="0"/>
              </a:rPr>
              <a:t>     0</a:t>
            </a:r>
          </a:p>
          <a:p>
            <a:pPr>
              <a:lnSpc>
                <a:spcPts val="3258"/>
              </a:lnSpc>
            </a:pPr>
            <a:r>
              <a:rPr lang="en-US" spc="-18" dirty="0">
                <a:solidFill>
                  <a:srgbClr val="FFFFFF"/>
                </a:solidFill>
                <a:latin typeface="Open Sauce Light Bold" panose="020B0604020202020204" charset="0"/>
              </a:rPr>
              <a:t>Transitional House:       0</a:t>
            </a:r>
          </a:p>
          <a:p>
            <a:pPr>
              <a:lnSpc>
                <a:spcPts val="3258"/>
              </a:lnSpc>
            </a:pPr>
            <a:r>
              <a:rPr lang="en-US" spc="-18" dirty="0">
                <a:solidFill>
                  <a:srgbClr val="FFFFFF"/>
                </a:solidFill>
                <a:latin typeface="Open Sauce Light Bold" panose="020B0604020202020204" charset="0"/>
              </a:rPr>
              <a:t>Total:                                0</a:t>
            </a:r>
          </a:p>
          <a:p>
            <a:pPr marL="0" lvl="0" indent="0" algn="l">
              <a:lnSpc>
                <a:spcPts val="3258"/>
              </a:lnSpc>
              <a:spcBef>
                <a:spcPct val="0"/>
              </a:spcBef>
            </a:pPr>
            <a:endParaRPr lang="en-US" sz="1261" spc="-18" dirty="0">
              <a:solidFill>
                <a:srgbClr val="FFFFFF"/>
              </a:solidFill>
              <a:latin typeface="Arimo"/>
            </a:endParaRPr>
          </a:p>
        </p:txBody>
      </p:sp>
      <p:grpSp>
        <p:nvGrpSpPr>
          <p:cNvPr id="20" name="Group 20"/>
          <p:cNvGrpSpPr/>
          <p:nvPr/>
        </p:nvGrpSpPr>
        <p:grpSpPr>
          <a:xfrm>
            <a:off x="3264191" y="3921861"/>
            <a:ext cx="4328421" cy="1433533"/>
            <a:chOff x="0" y="0"/>
            <a:chExt cx="5771227" cy="1911377"/>
          </a:xfrm>
        </p:grpSpPr>
        <p:sp>
          <p:nvSpPr>
            <p:cNvPr id="21" name="AutoShape 21"/>
            <p:cNvSpPr/>
            <p:nvPr/>
          </p:nvSpPr>
          <p:spPr>
            <a:xfrm>
              <a:off x="0" y="0"/>
              <a:ext cx="5771227" cy="1911377"/>
            </a:xfrm>
            <a:prstGeom prst="rect">
              <a:avLst/>
            </a:prstGeom>
            <a:solidFill>
              <a:srgbClr val="000000">
                <a:alpha val="45882"/>
              </a:srgbClr>
            </a:solidFill>
          </p:spPr>
          <p:txBody>
            <a:bodyPr/>
            <a:lstStyle/>
            <a:p>
              <a:endParaRPr lang="en-US"/>
            </a:p>
          </p:txBody>
        </p:sp>
        <p:sp>
          <p:nvSpPr>
            <p:cNvPr id="22" name="TextBox 22"/>
            <p:cNvSpPr txBox="1"/>
            <p:nvPr/>
          </p:nvSpPr>
          <p:spPr>
            <a:xfrm>
              <a:off x="435320"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Criminal Justice System</a:t>
              </a:r>
            </a:p>
          </p:txBody>
        </p:sp>
      </p:grpSp>
      <p:grpSp>
        <p:nvGrpSpPr>
          <p:cNvPr id="23" name="Group 23"/>
          <p:cNvGrpSpPr/>
          <p:nvPr/>
        </p:nvGrpSpPr>
        <p:grpSpPr>
          <a:xfrm>
            <a:off x="8138218" y="3885223"/>
            <a:ext cx="4290881" cy="1678514"/>
            <a:chOff x="0" y="0"/>
            <a:chExt cx="5721174" cy="2238019"/>
          </a:xfrm>
        </p:grpSpPr>
        <p:sp>
          <p:nvSpPr>
            <p:cNvPr id="24" name="AutoShape 24"/>
            <p:cNvSpPr/>
            <p:nvPr/>
          </p:nvSpPr>
          <p:spPr>
            <a:xfrm>
              <a:off x="0" y="0"/>
              <a:ext cx="5721174" cy="2238019"/>
            </a:xfrm>
            <a:prstGeom prst="rect">
              <a:avLst/>
            </a:prstGeom>
            <a:solidFill>
              <a:srgbClr val="000000">
                <a:alpha val="45882"/>
              </a:srgbClr>
            </a:solidFill>
          </p:spPr>
          <p:txBody>
            <a:bodyPr/>
            <a:lstStyle/>
            <a:p>
              <a:endParaRPr lang="en-US"/>
            </a:p>
          </p:txBody>
        </p:sp>
        <p:sp>
          <p:nvSpPr>
            <p:cNvPr id="25" name="TextBox 25"/>
            <p:cNvSpPr txBox="1"/>
            <p:nvPr/>
          </p:nvSpPr>
          <p:spPr>
            <a:xfrm>
              <a:off x="394330" y="603819"/>
              <a:ext cx="4777102" cy="972407"/>
            </a:xfrm>
            <a:prstGeom prst="rect">
              <a:avLst/>
            </a:prstGeom>
          </p:spPr>
          <p:txBody>
            <a:bodyPr lIns="0" tIns="0" rIns="0" bIns="0" rtlCol="0" anchor="t">
              <a:spAutoFit/>
            </a:bodyPr>
            <a:lstStyle/>
            <a:p>
              <a:pPr algn="ctr">
                <a:lnSpc>
                  <a:spcPts val="3048"/>
                </a:lnSpc>
              </a:pPr>
              <a:r>
                <a:rPr lang="en-US" sz="2177">
                  <a:solidFill>
                    <a:srgbClr val="FFFFFF"/>
                  </a:solidFill>
                  <a:latin typeface="Open Sauce Light Bold"/>
                </a:rPr>
                <a:t>Behavioral Health</a:t>
              </a:r>
            </a:p>
            <a:p>
              <a:pPr marL="0" lvl="0" indent="0" algn="ctr">
                <a:lnSpc>
                  <a:spcPts val="3048"/>
                </a:lnSpc>
                <a:spcBef>
                  <a:spcPct val="0"/>
                </a:spcBef>
              </a:pPr>
              <a:r>
                <a:rPr lang="en-US" sz="2177">
                  <a:solidFill>
                    <a:srgbClr val="FFFFFF"/>
                  </a:solidFill>
                  <a:latin typeface="Open Sauce Light Bold"/>
                </a:rPr>
                <a:t>Substance Abuse</a:t>
              </a:r>
            </a:p>
          </p:txBody>
        </p:sp>
      </p:grpSp>
      <p:grpSp>
        <p:nvGrpSpPr>
          <p:cNvPr id="26" name="Group 26"/>
          <p:cNvGrpSpPr/>
          <p:nvPr/>
        </p:nvGrpSpPr>
        <p:grpSpPr>
          <a:xfrm>
            <a:off x="12948483" y="3921861"/>
            <a:ext cx="4328421" cy="1433533"/>
            <a:chOff x="0" y="0"/>
            <a:chExt cx="5771227" cy="1911377"/>
          </a:xfrm>
        </p:grpSpPr>
        <p:sp>
          <p:nvSpPr>
            <p:cNvPr id="27" name="AutoShape 27"/>
            <p:cNvSpPr/>
            <p:nvPr/>
          </p:nvSpPr>
          <p:spPr>
            <a:xfrm>
              <a:off x="0" y="0"/>
              <a:ext cx="5771227" cy="1911377"/>
            </a:xfrm>
            <a:prstGeom prst="rect">
              <a:avLst/>
            </a:prstGeom>
            <a:solidFill>
              <a:srgbClr val="000000">
                <a:alpha val="45882"/>
              </a:srgbClr>
            </a:solidFill>
          </p:spPr>
          <p:txBody>
            <a:bodyPr/>
            <a:lstStyle/>
            <a:p>
              <a:endParaRPr lang="en-US"/>
            </a:p>
          </p:txBody>
        </p:sp>
        <p:sp>
          <p:nvSpPr>
            <p:cNvPr id="28" name="TextBox 28"/>
            <p:cNvSpPr txBox="1"/>
            <p:nvPr/>
          </p:nvSpPr>
          <p:spPr>
            <a:xfrm>
              <a:off x="476166"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Healthcare System</a:t>
              </a:r>
            </a:p>
          </p:txBody>
        </p:sp>
      </p:grpSp>
      <p:sp>
        <p:nvSpPr>
          <p:cNvPr id="29" name="TextBox 29"/>
          <p:cNvSpPr txBox="1"/>
          <p:nvPr/>
        </p:nvSpPr>
        <p:spPr>
          <a:xfrm rot="-5400000">
            <a:off x="-3817092" y="4873464"/>
            <a:ext cx="10121589" cy="705485"/>
          </a:xfrm>
          <a:prstGeom prst="rect">
            <a:avLst/>
          </a:prstGeom>
        </p:spPr>
        <p:txBody>
          <a:bodyPr lIns="0" tIns="0" rIns="0" bIns="0" rtlCol="0" anchor="t">
            <a:spAutoFit/>
          </a:bodyPr>
          <a:lstStyle/>
          <a:p>
            <a:pPr marL="0" lvl="0" indent="0" algn="ctr">
              <a:lnSpc>
                <a:spcPts val="5740"/>
              </a:lnSpc>
              <a:spcBef>
                <a:spcPct val="0"/>
              </a:spcBef>
            </a:pPr>
            <a:r>
              <a:rPr lang="en-US" sz="4100">
                <a:solidFill>
                  <a:srgbClr val="FFFFFF"/>
                </a:solidFill>
                <a:latin typeface="Open Sauce SemiBold"/>
              </a:rPr>
              <a:t>Homeless Discharged from Facilities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15624"/>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815417" y="1028700"/>
            <a:ext cx="14626417" cy="8227257"/>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10948" r="11" b="-10928"/>
              </a:stretch>
            </a:blipFill>
          </p:spPr>
          <p:txBody>
            <a:bodyPr/>
            <a:lstStyle/>
            <a:p>
              <a:endParaRPr lang="en-US"/>
            </a:p>
          </p:txBody>
        </p:sp>
      </p:grpSp>
      <p:sp>
        <p:nvSpPr>
          <p:cNvPr id="4" name="AutoShape 4"/>
          <p:cNvSpPr/>
          <p:nvPr/>
        </p:nvSpPr>
        <p:spPr>
          <a:xfrm>
            <a:off x="0" y="3789315"/>
            <a:ext cx="14309613" cy="4365625"/>
          </a:xfrm>
          <a:prstGeom prst="rect">
            <a:avLst/>
          </a:prstGeom>
          <a:solidFill>
            <a:srgbClr val="000000">
              <a:alpha val="45882"/>
            </a:srgbClr>
          </a:solidFill>
        </p:spPr>
        <p:txBody>
          <a:bodyPr/>
          <a:lstStyle/>
          <a:p>
            <a:endParaRPr lang="en-US"/>
          </a:p>
        </p:txBody>
      </p:sp>
      <p:grpSp>
        <p:nvGrpSpPr>
          <p:cNvPr id="5" name="Group 5"/>
          <p:cNvGrpSpPr>
            <a:grpSpLocks noChangeAspect="1"/>
          </p:cNvGrpSpPr>
          <p:nvPr/>
        </p:nvGrpSpPr>
        <p:grpSpPr>
          <a:xfrm>
            <a:off x="8823213" y="1028700"/>
            <a:ext cx="5486400" cy="822960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7994" r="-67994"/>
              </a:stretch>
            </a:blipFill>
          </p:spPr>
          <p:txBody>
            <a:bodyPr/>
            <a:lstStyle/>
            <a:p>
              <a:endParaRPr lang="en-US"/>
            </a:p>
          </p:txBody>
        </p:sp>
      </p:grpSp>
      <p:sp>
        <p:nvSpPr>
          <p:cNvPr id="7" name="AutoShape 7"/>
          <p:cNvSpPr/>
          <p:nvPr/>
        </p:nvSpPr>
        <p:spPr>
          <a:xfrm rot="-5400000">
            <a:off x="4406844" y="-617529"/>
            <a:ext cx="9525" cy="8823213"/>
          </a:xfrm>
          <a:prstGeom prst="rect">
            <a:avLst/>
          </a:prstGeom>
          <a:solidFill>
            <a:srgbClr val="FFFFFF"/>
          </a:solidFill>
        </p:spPr>
        <p:txBody>
          <a:bodyPr/>
          <a:lstStyle/>
          <a:p>
            <a:endParaRPr lang="en-US"/>
          </a:p>
        </p:txBody>
      </p:sp>
      <p:sp>
        <p:nvSpPr>
          <p:cNvPr id="8" name="AutoShape 8"/>
          <p:cNvSpPr/>
          <p:nvPr/>
        </p:nvSpPr>
        <p:spPr>
          <a:xfrm rot="-5400000">
            <a:off x="4406844" y="3738571"/>
            <a:ext cx="9525" cy="8823213"/>
          </a:xfrm>
          <a:prstGeom prst="rect">
            <a:avLst/>
          </a:prstGeom>
          <a:solidFill>
            <a:srgbClr val="FFFFFF"/>
          </a:solidFill>
        </p:spPr>
        <p:txBody>
          <a:bodyPr/>
          <a:lstStyle/>
          <a:p>
            <a:endParaRPr lang="en-US"/>
          </a:p>
        </p:txBody>
      </p:sp>
      <p:sp>
        <p:nvSpPr>
          <p:cNvPr id="9" name="TextBox 9"/>
          <p:cNvSpPr txBox="1"/>
          <p:nvPr/>
        </p:nvSpPr>
        <p:spPr>
          <a:xfrm>
            <a:off x="1028700" y="1911876"/>
            <a:ext cx="7362360" cy="1285875"/>
          </a:xfrm>
          <a:prstGeom prst="rect">
            <a:avLst/>
          </a:prstGeom>
        </p:spPr>
        <p:txBody>
          <a:bodyPr lIns="0" tIns="0" rIns="0" bIns="0" rtlCol="0" anchor="t">
            <a:spAutoFit/>
          </a:bodyPr>
          <a:lstStyle/>
          <a:p>
            <a:pPr marL="0" lvl="0" indent="0" algn="ctr">
              <a:lnSpc>
                <a:spcPts val="10500"/>
              </a:lnSpc>
              <a:spcBef>
                <a:spcPct val="0"/>
              </a:spcBef>
            </a:pPr>
            <a:r>
              <a:rPr lang="en-US" sz="7500">
                <a:solidFill>
                  <a:srgbClr val="FFFFFF"/>
                </a:solidFill>
                <a:latin typeface="Open Sauce SemiBold"/>
              </a:rPr>
              <a:t>HOMELESS</a:t>
            </a:r>
          </a:p>
        </p:txBody>
      </p:sp>
      <p:sp>
        <p:nvSpPr>
          <p:cNvPr id="10" name="TextBox 10"/>
          <p:cNvSpPr txBox="1"/>
          <p:nvPr/>
        </p:nvSpPr>
        <p:spPr>
          <a:xfrm>
            <a:off x="354212" y="3936339"/>
            <a:ext cx="8114788" cy="3947753"/>
          </a:xfrm>
          <a:prstGeom prst="rect">
            <a:avLst/>
          </a:prstGeom>
        </p:spPr>
        <p:txBody>
          <a:bodyPr lIns="0" tIns="0" rIns="0" bIns="0" rtlCol="0" anchor="t">
            <a:spAutoFit/>
          </a:bodyPr>
          <a:lstStyle/>
          <a:p>
            <a:pPr>
              <a:lnSpc>
                <a:spcPts val="3971"/>
              </a:lnSpc>
              <a:spcBef>
                <a:spcPct val="0"/>
              </a:spcBef>
            </a:pPr>
            <a:r>
              <a:rPr lang="en-US" sz="2194" spc="-32">
                <a:solidFill>
                  <a:srgbClr val="FFFFFF"/>
                </a:solidFill>
                <a:latin typeface="Open Sauce Light"/>
              </a:rPr>
              <a:t>Homeless:   An individual who lacks a fixed, regular, and adequate night time residence: as well an individual who has a primary nighttime residence that is a supervised publicly or privately operated shelter designed to provide temporary living accommodations, an institution that provides a temporary residence for individuals intended to be institutionalized; or a public or private place not designed for, or ordinarily used as, a regular sleeping accommodation for human beings.</a:t>
            </a:r>
          </a:p>
        </p:txBody>
      </p:sp>
      <p:sp>
        <p:nvSpPr>
          <p:cNvPr id="11" name="TextBox 11"/>
          <p:cNvSpPr txBox="1"/>
          <p:nvPr/>
        </p:nvSpPr>
        <p:spPr>
          <a:xfrm>
            <a:off x="0" y="9776711"/>
            <a:ext cx="17879845" cy="297180"/>
          </a:xfrm>
          <a:prstGeom prst="rect">
            <a:avLst/>
          </a:prstGeom>
        </p:spPr>
        <p:txBody>
          <a:bodyPr lIns="0" tIns="0" rIns="0" bIns="0" rtlCol="0" anchor="t">
            <a:spAutoFit/>
          </a:bodyPr>
          <a:lstStyle/>
          <a:p>
            <a:pPr algn="ctr">
              <a:lnSpc>
                <a:spcPts val="2520"/>
              </a:lnSpc>
            </a:pPr>
            <a:r>
              <a:rPr lang="en-US" sz="1800">
                <a:solidFill>
                  <a:srgbClr val="B9BBB7"/>
                </a:solidFill>
                <a:latin typeface="Trocchi"/>
              </a:rPr>
              <a:t>Changes in the HUD Definition of "Homelessness" . Retrieved from https://endhomelessness.org/resource/changes-in-th-hud-definition-of-homeless/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82961" y="827066"/>
            <a:ext cx="4309651" cy="8215117"/>
            <a:chOff x="0" y="0"/>
            <a:chExt cx="3331210" cy="6350000"/>
          </a:xfrm>
        </p:grpSpPr>
        <p:sp>
          <p:nvSpPr>
            <p:cNvPr id="3" name="Freeform 3"/>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66220" t="-19318" r="-246236" b="-24931"/>
              </a:stretch>
            </a:blipFill>
          </p:spPr>
          <p:txBody>
            <a:bodyPr/>
            <a:lstStyle/>
            <a:p>
              <a:endParaRPr lang="en-US"/>
            </a:p>
          </p:txBody>
        </p:sp>
      </p:grpSp>
      <p:grpSp>
        <p:nvGrpSpPr>
          <p:cNvPr id="4" name="Group 4"/>
          <p:cNvGrpSpPr>
            <a:grpSpLocks noChangeAspect="1"/>
          </p:cNvGrpSpPr>
          <p:nvPr/>
        </p:nvGrpSpPr>
        <p:grpSpPr>
          <a:xfrm>
            <a:off x="8119448" y="827066"/>
            <a:ext cx="4309651" cy="8215117"/>
            <a:chOff x="0" y="0"/>
            <a:chExt cx="3331210" cy="6350000"/>
          </a:xfrm>
        </p:grpSpPr>
        <p:sp>
          <p:nvSpPr>
            <p:cNvPr id="5" name="Freeform 5"/>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173870" t="-18266" r="-138587" b="-25983"/>
              </a:stretch>
            </a:blipFill>
          </p:spPr>
          <p:txBody>
            <a:bodyPr/>
            <a:lstStyle/>
            <a:p>
              <a:endParaRPr lang="en-US"/>
            </a:p>
          </p:txBody>
        </p:sp>
      </p:grpSp>
      <p:grpSp>
        <p:nvGrpSpPr>
          <p:cNvPr id="6" name="Group 6"/>
          <p:cNvGrpSpPr>
            <a:grpSpLocks noChangeAspect="1"/>
          </p:cNvGrpSpPr>
          <p:nvPr/>
        </p:nvGrpSpPr>
        <p:grpSpPr>
          <a:xfrm>
            <a:off x="12957868" y="827066"/>
            <a:ext cx="4309651" cy="8215117"/>
            <a:chOff x="0" y="0"/>
            <a:chExt cx="3331210" cy="6350000"/>
          </a:xfrm>
        </p:grpSpPr>
        <p:sp>
          <p:nvSpPr>
            <p:cNvPr id="7" name="Freeform 7"/>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292217" t="-22826" r="-20239" b="-21423"/>
              </a:stretch>
            </a:blipFill>
          </p:spPr>
          <p:txBody>
            <a:bodyPr/>
            <a:lstStyle/>
            <a:p>
              <a:endParaRPr lang="en-US"/>
            </a:p>
          </p:txBody>
        </p:sp>
      </p:grpSp>
      <p:grpSp>
        <p:nvGrpSpPr>
          <p:cNvPr id="8" name="Group 8"/>
          <p:cNvGrpSpPr/>
          <p:nvPr/>
        </p:nvGrpSpPr>
        <p:grpSpPr>
          <a:xfrm>
            <a:off x="3264191" y="1444052"/>
            <a:ext cx="4328421" cy="2483596"/>
            <a:chOff x="0" y="0"/>
            <a:chExt cx="5771227" cy="3311462"/>
          </a:xfrm>
        </p:grpSpPr>
        <p:pic>
          <p:nvPicPr>
            <p:cNvPr id="9" name="Picture 9"/>
            <p:cNvPicPr>
              <a:picLocks noChangeAspect="1"/>
            </p:cNvPicPr>
            <p:nvPr/>
          </p:nvPicPr>
          <p:blipFill>
            <a:blip r:embed="rId4"/>
            <a:srcRect t="6965" b="6965"/>
            <a:stretch>
              <a:fillRect/>
            </a:stretch>
          </p:blipFill>
          <p:spPr>
            <a:xfrm>
              <a:off x="0" y="0"/>
              <a:ext cx="5771227" cy="3311462"/>
            </a:xfrm>
            <a:prstGeom prst="rect">
              <a:avLst/>
            </a:prstGeom>
          </p:spPr>
        </p:pic>
      </p:grpSp>
      <p:grpSp>
        <p:nvGrpSpPr>
          <p:cNvPr id="10" name="Group 10"/>
          <p:cNvGrpSpPr/>
          <p:nvPr/>
        </p:nvGrpSpPr>
        <p:grpSpPr>
          <a:xfrm>
            <a:off x="8119448" y="1444052"/>
            <a:ext cx="4309651" cy="2483596"/>
            <a:chOff x="0" y="0"/>
            <a:chExt cx="5746201" cy="3311462"/>
          </a:xfrm>
        </p:grpSpPr>
        <p:pic>
          <p:nvPicPr>
            <p:cNvPr id="11" name="Picture 11"/>
            <p:cNvPicPr>
              <a:picLocks noChangeAspect="1"/>
            </p:cNvPicPr>
            <p:nvPr/>
          </p:nvPicPr>
          <p:blipFill>
            <a:blip r:embed="rId5"/>
            <a:srcRect t="6791" b="6791"/>
            <a:stretch>
              <a:fillRect/>
            </a:stretch>
          </p:blipFill>
          <p:spPr>
            <a:xfrm>
              <a:off x="0" y="0"/>
              <a:ext cx="5746201" cy="3311462"/>
            </a:xfrm>
            <a:prstGeom prst="rect">
              <a:avLst/>
            </a:prstGeom>
          </p:spPr>
        </p:pic>
      </p:grpSp>
      <p:grpSp>
        <p:nvGrpSpPr>
          <p:cNvPr id="12" name="Group 12"/>
          <p:cNvGrpSpPr/>
          <p:nvPr/>
        </p:nvGrpSpPr>
        <p:grpSpPr>
          <a:xfrm>
            <a:off x="12957868" y="1444052"/>
            <a:ext cx="4309651" cy="2483596"/>
            <a:chOff x="0" y="0"/>
            <a:chExt cx="5746201" cy="3311462"/>
          </a:xfrm>
        </p:grpSpPr>
        <p:pic>
          <p:nvPicPr>
            <p:cNvPr id="13" name="Picture 13"/>
            <p:cNvPicPr>
              <a:picLocks noChangeAspect="1"/>
            </p:cNvPicPr>
            <p:nvPr/>
          </p:nvPicPr>
          <p:blipFill>
            <a:blip r:embed="rId6"/>
            <a:srcRect t="6778" b="6778"/>
            <a:stretch>
              <a:fillRect/>
            </a:stretch>
          </p:blipFill>
          <p:spPr>
            <a:xfrm>
              <a:off x="0" y="0"/>
              <a:ext cx="5746201" cy="3311462"/>
            </a:xfrm>
            <a:prstGeom prst="rect">
              <a:avLst/>
            </a:prstGeom>
          </p:spPr>
        </p:pic>
      </p:grpSp>
      <p:sp>
        <p:nvSpPr>
          <p:cNvPr id="14" name="AutoShape 14"/>
          <p:cNvSpPr/>
          <p:nvPr/>
        </p:nvSpPr>
        <p:spPr>
          <a:xfrm rot="-5400000">
            <a:off x="5433024" y="3199544"/>
            <a:ext cx="9525" cy="4309651"/>
          </a:xfrm>
          <a:prstGeom prst="rect">
            <a:avLst/>
          </a:prstGeom>
          <a:solidFill>
            <a:srgbClr val="FFFFFF"/>
          </a:solidFill>
        </p:spPr>
        <p:txBody>
          <a:bodyPr/>
          <a:lstStyle/>
          <a:p>
            <a:endParaRPr lang="en-US"/>
          </a:p>
        </p:txBody>
      </p:sp>
      <p:sp>
        <p:nvSpPr>
          <p:cNvPr id="15" name="AutoShape 15"/>
          <p:cNvSpPr/>
          <p:nvPr/>
        </p:nvSpPr>
        <p:spPr>
          <a:xfrm rot="-5400000">
            <a:off x="10278896" y="3208505"/>
            <a:ext cx="9525" cy="4290881"/>
          </a:xfrm>
          <a:prstGeom prst="rect">
            <a:avLst/>
          </a:prstGeom>
          <a:solidFill>
            <a:srgbClr val="FFFFFF"/>
          </a:solidFill>
        </p:spPr>
        <p:txBody>
          <a:bodyPr/>
          <a:lstStyle/>
          <a:p>
            <a:endParaRPr lang="en-US"/>
          </a:p>
        </p:txBody>
      </p:sp>
      <p:sp>
        <p:nvSpPr>
          <p:cNvPr id="16" name="AutoShape 16"/>
          <p:cNvSpPr/>
          <p:nvPr/>
        </p:nvSpPr>
        <p:spPr>
          <a:xfrm rot="-5400000">
            <a:off x="15107931" y="3199120"/>
            <a:ext cx="9525" cy="4309651"/>
          </a:xfrm>
          <a:prstGeom prst="rect">
            <a:avLst/>
          </a:prstGeom>
          <a:solidFill>
            <a:srgbClr val="FFFFFF"/>
          </a:solidFill>
        </p:spPr>
        <p:txBody>
          <a:bodyPr/>
          <a:lstStyle/>
          <a:p>
            <a:endParaRPr lang="en-US"/>
          </a:p>
        </p:txBody>
      </p:sp>
      <p:sp>
        <p:nvSpPr>
          <p:cNvPr id="18" name="AutoShape 18"/>
          <p:cNvSpPr/>
          <p:nvPr/>
        </p:nvSpPr>
        <p:spPr>
          <a:xfrm>
            <a:off x="8138218" y="3927649"/>
            <a:ext cx="4290881" cy="1421958"/>
          </a:xfrm>
          <a:prstGeom prst="rect">
            <a:avLst/>
          </a:prstGeom>
          <a:solidFill>
            <a:srgbClr val="000000">
              <a:alpha val="45882"/>
            </a:srgbClr>
          </a:solidFill>
        </p:spPr>
        <p:txBody>
          <a:bodyPr/>
          <a:lstStyle/>
          <a:p>
            <a:endParaRPr lang="en-US"/>
          </a:p>
        </p:txBody>
      </p:sp>
      <p:sp>
        <p:nvSpPr>
          <p:cNvPr id="19" name="TextBox 19"/>
          <p:cNvSpPr txBox="1"/>
          <p:nvPr/>
        </p:nvSpPr>
        <p:spPr>
          <a:xfrm rot="-5400000">
            <a:off x="-2226398" y="3287106"/>
            <a:ext cx="7590890" cy="2670810"/>
          </a:xfrm>
          <a:prstGeom prst="rect">
            <a:avLst/>
          </a:prstGeom>
        </p:spPr>
        <p:txBody>
          <a:bodyPr lIns="0" tIns="0" rIns="0" bIns="0" rtlCol="0" anchor="t">
            <a:spAutoFit/>
          </a:bodyPr>
          <a:lstStyle/>
          <a:p>
            <a:pPr marL="0" lvl="0" indent="0" algn="ctr">
              <a:lnSpc>
                <a:spcPts val="7140"/>
              </a:lnSpc>
              <a:spcBef>
                <a:spcPct val="0"/>
              </a:spcBef>
            </a:pPr>
            <a:r>
              <a:rPr lang="en-US" sz="5100" dirty="0">
                <a:solidFill>
                  <a:srgbClr val="FFFFFF"/>
                </a:solidFill>
                <a:latin typeface="Open Sauce SemiBold"/>
              </a:rPr>
              <a:t>Three (3) Different Types of Homelessness</a:t>
            </a:r>
          </a:p>
        </p:txBody>
      </p:sp>
      <p:grpSp>
        <p:nvGrpSpPr>
          <p:cNvPr id="20" name="Group 20"/>
          <p:cNvGrpSpPr/>
          <p:nvPr/>
        </p:nvGrpSpPr>
        <p:grpSpPr>
          <a:xfrm>
            <a:off x="3307336" y="3908684"/>
            <a:ext cx="4328421" cy="1433533"/>
            <a:chOff x="258917" y="3147121"/>
            <a:chExt cx="5771227" cy="1911377"/>
          </a:xfrm>
        </p:grpSpPr>
        <p:sp>
          <p:nvSpPr>
            <p:cNvPr id="21" name="AutoShape 21"/>
            <p:cNvSpPr/>
            <p:nvPr/>
          </p:nvSpPr>
          <p:spPr>
            <a:xfrm>
              <a:off x="258917" y="3147121"/>
              <a:ext cx="5771227" cy="1911377"/>
            </a:xfrm>
            <a:prstGeom prst="rect">
              <a:avLst/>
            </a:prstGeom>
            <a:solidFill>
              <a:srgbClr val="000000">
                <a:alpha val="45882"/>
              </a:srgbClr>
            </a:solidFill>
          </p:spPr>
          <p:txBody>
            <a:bodyPr/>
            <a:lstStyle/>
            <a:p>
              <a:endParaRPr lang="en-US"/>
            </a:p>
          </p:txBody>
        </p:sp>
        <p:sp>
          <p:nvSpPr>
            <p:cNvPr id="22" name="TextBox 22"/>
            <p:cNvSpPr txBox="1"/>
            <p:nvPr/>
          </p:nvSpPr>
          <p:spPr>
            <a:xfrm>
              <a:off x="735081" y="3734090"/>
              <a:ext cx="4818897" cy="521927"/>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Unsheltered Homeless</a:t>
              </a:r>
            </a:p>
          </p:txBody>
        </p:sp>
      </p:grpSp>
      <p:grpSp>
        <p:nvGrpSpPr>
          <p:cNvPr id="23" name="Group 23"/>
          <p:cNvGrpSpPr/>
          <p:nvPr/>
        </p:nvGrpSpPr>
        <p:grpSpPr>
          <a:xfrm>
            <a:off x="8138218" y="3879491"/>
            <a:ext cx="4290881" cy="1655052"/>
            <a:chOff x="0" y="0"/>
            <a:chExt cx="5721174" cy="2466959"/>
          </a:xfrm>
        </p:grpSpPr>
        <p:sp>
          <p:nvSpPr>
            <p:cNvPr id="24" name="AutoShape 24"/>
            <p:cNvSpPr/>
            <p:nvPr/>
          </p:nvSpPr>
          <p:spPr>
            <a:xfrm>
              <a:off x="0" y="0"/>
              <a:ext cx="5721174" cy="2466959"/>
            </a:xfrm>
            <a:prstGeom prst="rect">
              <a:avLst/>
            </a:prstGeom>
            <a:solidFill>
              <a:srgbClr val="000000">
                <a:alpha val="45882"/>
              </a:srgbClr>
            </a:solidFill>
          </p:spPr>
          <p:txBody>
            <a:bodyPr/>
            <a:lstStyle/>
            <a:p>
              <a:endParaRPr lang="en-US"/>
            </a:p>
          </p:txBody>
        </p:sp>
        <p:sp>
          <p:nvSpPr>
            <p:cNvPr id="25" name="TextBox 25"/>
            <p:cNvSpPr txBox="1"/>
            <p:nvPr/>
          </p:nvSpPr>
          <p:spPr>
            <a:xfrm>
              <a:off x="394330" y="659959"/>
              <a:ext cx="4777102" cy="1077508"/>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Sheltered  Homelessness</a:t>
              </a:r>
            </a:p>
          </p:txBody>
        </p:sp>
      </p:grpSp>
      <p:grpSp>
        <p:nvGrpSpPr>
          <p:cNvPr id="26" name="Group 26"/>
          <p:cNvGrpSpPr/>
          <p:nvPr/>
        </p:nvGrpSpPr>
        <p:grpSpPr>
          <a:xfrm>
            <a:off x="12948483" y="3713518"/>
            <a:ext cx="4328421" cy="1850219"/>
            <a:chOff x="0" y="0"/>
            <a:chExt cx="5771227" cy="2466959"/>
          </a:xfrm>
        </p:grpSpPr>
        <p:sp>
          <p:nvSpPr>
            <p:cNvPr id="27" name="AutoShape 27"/>
            <p:cNvSpPr/>
            <p:nvPr/>
          </p:nvSpPr>
          <p:spPr>
            <a:xfrm>
              <a:off x="0" y="0"/>
              <a:ext cx="5771227" cy="2466959"/>
            </a:xfrm>
            <a:prstGeom prst="rect">
              <a:avLst/>
            </a:prstGeom>
            <a:solidFill>
              <a:srgbClr val="000000">
                <a:alpha val="45882"/>
              </a:srgbClr>
            </a:solidFill>
          </p:spPr>
          <p:txBody>
            <a:bodyPr/>
            <a:lstStyle/>
            <a:p>
              <a:endParaRPr lang="en-US"/>
            </a:p>
          </p:txBody>
        </p:sp>
        <p:sp>
          <p:nvSpPr>
            <p:cNvPr id="28" name="TextBox 28"/>
            <p:cNvSpPr txBox="1"/>
            <p:nvPr/>
          </p:nvSpPr>
          <p:spPr>
            <a:xfrm>
              <a:off x="476166" y="659959"/>
              <a:ext cx="4818896" cy="1077508"/>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Imminent Risk of Homelessness</a:t>
              </a:r>
            </a:p>
          </p:txBody>
        </p:sp>
      </p:grpSp>
      <p:sp>
        <p:nvSpPr>
          <p:cNvPr id="29" name="TextBox 29"/>
          <p:cNvSpPr txBox="1"/>
          <p:nvPr/>
        </p:nvSpPr>
        <p:spPr>
          <a:xfrm>
            <a:off x="530642" y="9849013"/>
            <a:ext cx="16614357" cy="300403"/>
          </a:xfrm>
          <a:prstGeom prst="rect">
            <a:avLst/>
          </a:prstGeom>
        </p:spPr>
        <p:txBody>
          <a:bodyPr wrap="square" lIns="0" tIns="0" rIns="0" bIns="0" rtlCol="0" anchor="t">
            <a:spAutoFit/>
          </a:bodyPr>
          <a:lstStyle/>
          <a:p>
            <a:pPr algn="ctr">
              <a:lnSpc>
                <a:spcPts val="2520"/>
              </a:lnSpc>
            </a:pPr>
            <a:r>
              <a:rPr lang="en-US" sz="1800" dirty="0">
                <a:solidFill>
                  <a:srgbClr val="FFFFFF"/>
                </a:solidFill>
                <a:latin typeface="Trocchi"/>
              </a:rPr>
              <a:t>Glossary of HUD Terms, </a:t>
            </a:r>
            <a:r>
              <a:rPr lang="en-US" sz="1800" dirty="0" err="1">
                <a:solidFill>
                  <a:srgbClr val="FFFFFF"/>
                </a:solidFill>
                <a:latin typeface="Trocchi"/>
              </a:rPr>
              <a:t>HUD.Gov</a:t>
            </a:r>
            <a:r>
              <a:rPr lang="en-US" sz="1800" dirty="0">
                <a:solidFill>
                  <a:srgbClr val="FFFFFF"/>
                </a:solidFill>
                <a:latin typeface="Trocchi"/>
              </a:rPr>
              <a:t>, Retrieved June 5, 2019 from https://archives,huduser.gov/portal/glossary/glossary_s.html</a:t>
            </a:r>
          </a:p>
        </p:txBody>
      </p:sp>
      <p:sp>
        <p:nvSpPr>
          <p:cNvPr id="30" name="TextBox 30"/>
          <p:cNvSpPr txBox="1"/>
          <p:nvPr/>
        </p:nvSpPr>
        <p:spPr>
          <a:xfrm>
            <a:off x="3854843" y="5254357"/>
            <a:ext cx="3147117" cy="3658728"/>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Those who are living in uninhabitable places for people to normally dwell such as:  living on the street, in cars, abandoned houses, public benches, parks, doorways to businesses and other places that can be found for shelter.</a:t>
            </a:r>
          </a:p>
        </p:txBody>
      </p:sp>
      <p:sp>
        <p:nvSpPr>
          <p:cNvPr id="31" name="TextBox 31"/>
          <p:cNvSpPr txBox="1"/>
          <p:nvPr/>
        </p:nvSpPr>
        <p:spPr>
          <a:xfrm>
            <a:off x="8399812" y="5579983"/>
            <a:ext cx="3687654" cy="2837973"/>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Individuals who are not living on the street but are not livingon their own either.  Those living in transitional housing (temporary housing) such as domestic violence shelters, emergency shelters, hotel, motels and safe havens.</a:t>
            </a:r>
          </a:p>
        </p:txBody>
      </p:sp>
      <p:sp>
        <p:nvSpPr>
          <p:cNvPr id="32" name="TextBox 32"/>
          <p:cNvSpPr txBox="1"/>
          <p:nvPr/>
        </p:nvSpPr>
        <p:spPr>
          <a:xfrm>
            <a:off x="13218191" y="5579983"/>
            <a:ext cx="3789005" cy="2837973"/>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Those who will lose their primary residence within 14 days and they have no other housing and lack the resources to obtain housing.  Those living on the couches of another persons' home and depending on the kindness of others.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28102" y="1740559"/>
            <a:ext cx="6805883" cy="680588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5969" t="-29157" r="-147060" b="-39581"/>
              </a:stretch>
            </a:blipFill>
          </p:spPr>
          <p:txBody>
            <a:bodyPr/>
            <a:lstStyle/>
            <a:p>
              <a:endParaRPr lang="en-US"/>
            </a:p>
          </p:txBody>
        </p:sp>
      </p:grpSp>
      <p:grpSp>
        <p:nvGrpSpPr>
          <p:cNvPr id="4" name="Group 4"/>
          <p:cNvGrpSpPr>
            <a:grpSpLocks noChangeAspect="1"/>
          </p:cNvGrpSpPr>
          <p:nvPr/>
        </p:nvGrpSpPr>
        <p:grpSpPr>
          <a:xfrm>
            <a:off x="6761494" y="1740559"/>
            <a:ext cx="12973471" cy="6805883"/>
            <a:chOff x="0" y="0"/>
            <a:chExt cx="6350000" cy="3331210"/>
          </a:xfrm>
        </p:grpSpPr>
        <p:sp>
          <p:nvSpPr>
            <p:cNvPr id="5" name="Freeform 5"/>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3"/>
              <a:stretch>
                <a:fillRect l="-76239" t="-59744" r="-2337" b="-67263"/>
              </a:stretch>
            </a:blipFill>
          </p:spPr>
          <p:txBody>
            <a:bodyPr/>
            <a:lstStyle/>
            <a:p>
              <a:endParaRPr lang="en-US"/>
            </a:p>
          </p:txBody>
        </p:sp>
      </p:grpSp>
      <p:sp>
        <p:nvSpPr>
          <p:cNvPr id="6" name="AutoShape 6"/>
          <p:cNvSpPr/>
          <p:nvPr/>
        </p:nvSpPr>
        <p:spPr>
          <a:xfrm rot="-5400000">
            <a:off x="12519983" y="-1750953"/>
            <a:ext cx="9527" cy="11526506"/>
          </a:xfrm>
          <a:prstGeom prst="rect">
            <a:avLst/>
          </a:prstGeom>
          <a:solidFill>
            <a:srgbClr val="FFFFFF"/>
          </a:solidFill>
        </p:spPr>
        <p:txBody>
          <a:bodyPr/>
          <a:lstStyle/>
          <a:p>
            <a:endParaRPr lang="en-US"/>
          </a:p>
        </p:txBody>
      </p:sp>
      <p:sp>
        <p:nvSpPr>
          <p:cNvPr id="7" name="AutoShape 7"/>
          <p:cNvSpPr/>
          <p:nvPr/>
        </p:nvSpPr>
        <p:spPr>
          <a:xfrm rot="-5400000">
            <a:off x="12519983" y="395104"/>
            <a:ext cx="9527" cy="11526506"/>
          </a:xfrm>
          <a:prstGeom prst="rect">
            <a:avLst/>
          </a:prstGeom>
          <a:solidFill>
            <a:srgbClr val="FFFFFF"/>
          </a:solidFill>
        </p:spPr>
        <p:txBody>
          <a:bodyPr/>
          <a:lstStyle/>
          <a:p>
            <a:endParaRPr lang="en-US"/>
          </a:p>
        </p:txBody>
      </p:sp>
      <p:sp>
        <p:nvSpPr>
          <p:cNvPr id="8" name="AutoShape 8"/>
          <p:cNvSpPr/>
          <p:nvPr/>
        </p:nvSpPr>
        <p:spPr>
          <a:xfrm rot="-5400000">
            <a:off x="3134119" y="4209121"/>
            <a:ext cx="9542" cy="6277781"/>
          </a:xfrm>
          <a:prstGeom prst="rect">
            <a:avLst/>
          </a:prstGeom>
          <a:solidFill>
            <a:srgbClr val="FFFFFF"/>
          </a:solidFill>
        </p:spPr>
        <p:txBody>
          <a:bodyPr/>
          <a:lstStyle/>
          <a:p>
            <a:endParaRPr lang="en-US"/>
          </a:p>
        </p:txBody>
      </p:sp>
      <p:sp>
        <p:nvSpPr>
          <p:cNvPr id="9" name="TextBox 9"/>
          <p:cNvSpPr txBox="1"/>
          <p:nvPr/>
        </p:nvSpPr>
        <p:spPr>
          <a:xfrm>
            <a:off x="295088" y="3060810"/>
            <a:ext cx="5687605" cy="2770709"/>
          </a:xfrm>
          <a:prstGeom prst="rect">
            <a:avLst/>
          </a:prstGeom>
        </p:spPr>
        <p:txBody>
          <a:bodyPr lIns="0" tIns="0" rIns="0" bIns="0" rtlCol="0" anchor="t">
            <a:spAutoFit/>
          </a:bodyPr>
          <a:lstStyle/>
          <a:p>
            <a:pPr>
              <a:lnSpc>
                <a:spcPts val="7408"/>
              </a:lnSpc>
            </a:pPr>
            <a:r>
              <a:rPr lang="en-US" sz="5291">
                <a:solidFill>
                  <a:srgbClr val="FFFFFF"/>
                </a:solidFill>
                <a:latin typeface="Open Sauce SemiBold"/>
              </a:rPr>
              <a:t>HOMELESSNESS</a:t>
            </a:r>
          </a:p>
          <a:p>
            <a:pPr marL="0" lvl="0" indent="0">
              <a:lnSpc>
                <a:spcPts val="7408"/>
              </a:lnSpc>
              <a:spcBef>
                <a:spcPct val="0"/>
              </a:spcBef>
            </a:pPr>
            <a:r>
              <a:rPr lang="en-US" sz="5291">
                <a:solidFill>
                  <a:srgbClr val="FFFFFF"/>
                </a:solidFill>
                <a:latin typeface="Open Sauce SemiBold"/>
              </a:rPr>
              <a:t>IT'S MORE THAN YOU KNOW!</a:t>
            </a:r>
          </a:p>
        </p:txBody>
      </p:sp>
      <p:grpSp>
        <p:nvGrpSpPr>
          <p:cNvPr id="10" name="Group 10"/>
          <p:cNvGrpSpPr/>
          <p:nvPr/>
        </p:nvGrpSpPr>
        <p:grpSpPr>
          <a:xfrm>
            <a:off x="7502144" y="2189845"/>
            <a:ext cx="9757156" cy="1498854"/>
            <a:chOff x="0" y="0"/>
            <a:chExt cx="13009542" cy="1998472"/>
          </a:xfrm>
        </p:grpSpPr>
        <p:sp>
          <p:nvSpPr>
            <p:cNvPr id="11" name="TextBox 11"/>
            <p:cNvSpPr txBox="1"/>
            <p:nvPr/>
          </p:nvSpPr>
          <p:spPr>
            <a:xfrm>
              <a:off x="0" y="787545"/>
              <a:ext cx="4160945" cy="529862"/>
            </a:xfrm>
            <a:prstGeom prst="rect">
              <a:avLst/>
            </a:prstGeom>
          </p:spPr>
          <p:txBody>
            <a:bodyPr lIns="0" tIns="0" rIns="0" bIns="0" rtlCol="0" anchor="t">
              <a:spAutoFit/>
            </a:bodyPr>
            <a:lstStyle/>
            <a:p>
              <a:pPr marL="0" lvl="0" indent="0" algn="just">
                <a:lnSpc>
                  <a:spcPts val="3359"/>
                </a:lnSpc>
                <a:spcBef>
                  <a:spcPct val="0"/>
                </a:spcBef>
              </a:pPr>
              <a:r>
                <a:rPr lang="en-US" sz="2400">
                  <a:solidFill>
                    <a:srgbClr val="FFFFFF"/>
                  </a:solidFill>
                  <a:latin typeface="Open Sauce Light Bold"/>
                </a:rPr>
                <a:t>MISCONCEPTIONS</a:t>
              </a:r>
            </a:p>
          </p:txBody>
        </p:sp>
        <p:sp>
          <p:nvSpPr>
            <p:cNvPr id="12" name="TextBox 12"/>
            <p:cNvSpPr txBox="1"/>
            <p:nvPr/>
          </p:nvSpPr>
          <p:spPr>
            <a:xfrm>
              <a:off x="5365142" y="-104775"/>
              <a:ext cx="7644400" cy="2103247"/>
            </a:xfrm>
            <a:prstGeom prst="rect">
              <a:avLst/>
            </a:prstGeom>
          </p:spPr>
          <p:txBody>
            <a:bodyPr lIns="0" tIns="0" rIns="0" bIns="0" rtlCol="0" anchor="t">
              <a:spAutoFit/>
            </a:bodyPr>
            <a:lstStyle/>
            <a:p>
              <a:pPr>
                <a:lnSpc>
                  <a:spcPts val="3258"/>
                </a:lnSpc>
              </a:pPr>
              <a:r>
                <a:rPr lang="en-US" sz="1800" spc="-26">
                  <a:solidFill>
                    <a:srgbClr val="FFFFFF"/>
                  </a:solidFill>
                  <a:latin typeface="Open Sauce Light"/>
                </a:rPr>
                <a:t>All homeless people are lazy and don't want to work</a:t>
              </a:r>
            </a:p>
            <a:p>
              <a:pPr>
                <a:lnSpc>
                  <a:spcPts val="3258"/>
                </a:lnSpc>
              </a:pPr>
              <a:r>
                <a:rPr lang="en-US" sz="1800" spc="-26">
                  <a:solidFill>
                    <a:srgbClr val="FFFFFF"/>
                  </a:solidFill>
                  <a:latin typeface="Open Sauce Light"/>
                </a:rPr>
                <a:t>Homeless persons choose to be homeless.</a:t>
              </a:r>
            </a:p>
            <a:p>
              <a:pPr>
                <a:lnSpc>
                  <a:spcPts val="3258"/>
                </a:lnSpc>
              </a:pPr>
              <a:r>
                <a:rPr lang="en-US" sz="1800" spc="-26">
                  <a:solidFill>
                    <a:srgbClr val="FFFFFF"/>
                  </a:solidFill>
                  <a:latin typeface="Open Sauce Light"/>
                </a:rPr>
                <a:t>All homeless persons abuse alcohol and drugs.</a:t>
              </a:r>
            </a:p>
            <a:p>
              <a:pPr>
                <a:lnSpc>
                  <a:spcPts val="3258"/>
                </a:lnSpc>
                <a:spcBef>
                  <a:spcPct val="0"/>
                </a:spcBef>
              </a:pPr>
              <a:r>
                <a:rPr lang="en-US" sz="1800" spc="-26">
                  <a:solidFill>
                    <a:srgbClr val="FFFFFF"/>
                  </a:solidFill>
                  <a:latin typeface="Open Sauce Light"/>
                </a:rPr>
                <a:t>Helping homeless persons only enables them</a:t>
              </a:r>
            </a:p>
          </p:txBody>
        </p:sp>
      </p:grpSp>
      <p:grpSp>
        <p:nvGrpSpPr>
          <p:cNvPr id="13" name="Group 13"/>
          <p:cNvGrpSpPr/>
          <p:nvPr/>
        </p:nvGrpSpPr>
        <p:grpSpPr>
          <a:xfrm>
            <a:off x="6761494" y="4214708"/>
            <a:ext cx="11526506" cy="1750769"/>
            <a:chOff x="0" y="0"/>
            <a:chExt cx="15368675" cy="2334359"/>
          </a:xfrm>
        </p:grpSpPr>
        <p:sp>
          <p:nvSpPr>
            <p:cNvPr id="14" name="AutoShape 14"/>
            <p:cNvSpPr/>
            <p:nvPr/>
          </p:nvSpPr>
          <p:spPr>
            <a:xfrm>
              <a:off x="0" y="0"/>
              <a:ext cx="15368675" cy="2334359"/>
            </a:xfrm>
            <a:prstGeom prst="rect">
              <a:avLst/>
            </a:prstGeom>
            <a:solidFill>
              <a:srgbClr val="000000">
                <a:alpha val="45882"/>
              </a:srgbClr>
            </a:solidFill>
          </p:spPr>
          <p:txBody>
            <a:bodyPr/>
            <a:lstStyle/>
            <a:p>
              <a:endParaRPr lang="en-US"/>
            </a:p>
          </p:txBody>
        </p:sp>
        <p:sp>
          <p:nvSpPr>
            <p:cNvPr id="15" name="TextBox 15"/>
            <p:cNvSpPr txBox="1"/>
            <p:nvPr/>
          </p:nvSpPr>
          <p:spPr>
            <a:xfrm>
              <a:off x="987534" y="949137"/>
              <a:ext cx="4160945" cy="529862"/>
            </a:xfrm>
            <a:prstGeom prst="rect">
              <a:avLst/>
            </a:prstGeom>
          </p:spPr>
          <p:txBody>
            <a:bodyPr lIns="0" tIns="0" rIns="0" bIns="0" rtlCol="0" anchor="t">
              <a:spAutoFit/>
            </a:bodyPr>
            <a:lstStyle/>
            <a:p>
              <a:pPr marL="518160" lvl="0" indent="-518160" algn="just">
                <a:lnSpc>
                  <a:spcPts val="3359"/>
                </a:lnSpc>
                <a:spcBef>
                  <a:spcPct val="0"/>
                </a:spcBef>
              </a:pPr>
              <a:r>
                <a:rPr lang="en-US" sz="2400">
                  <a:solidFill>
                    <a:srgbClr val="FFFFFF"/>
                  </a:solidFill>
                  <a:latin typeface="Open Sauce Light Bold"/>
                </a:rPr>
                <a:t>SERIOUS TRUTH</a:t>
              </a:r>
            </a:p>
          </p:txBody>
        </p:sp>
        <p:sp>
          <p:nvSpPr>
            <p:cNvPr id="16" name="TextBox 16"/>
            <p:cNvSpPr txBox="1"/>
            <p:nvPr/>
          </p:nvSpPr>
          <p:spPr>
            <a:xfrm>
              <a:off x="6352676" y="602917"/>
              <a:ext cx="7644400" cy="1011047"/>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Those misconceptions are not true, homelessness is closer to one's door than you know.</a:t>
              </a:r>
            </a:p>
          </p:txBody>
        </p:sp>
      </p:grpSp>
      <p:grpSp>
        <p:nvGrpSpPr>
          <p:cNvPr id="17" name="Group 17"/>
          <p:cNvGrpSpPr/>
          <p:nvPr/>
        </p:nvGrpSpPr>
        <p:grpSpPr>
          <a:xfrm>
            <a:off x="7502144" y="6481958"/>
            <a:ext cx="9757156" cy="1498854"/>
            <a:chOff x="0" y="0"/>
            <a:chExt cx="13009542" cy="1998472"/>
          </a:xfrm>
        </p:grpSpPr>
        <p:sp>
          <p:nvSpPr>
            <p:cNvPr id="18" name="TextBox 18"/>
            <p:cNvSpPr txBox="1"/>
            <p:nvPr/>
          </p:nvSpPr>
          <p:spPr>
            <a:xfrm>
              <a:off x="0" y="505787"/>
              <a:ext cx="4160945" cy="1093379"/>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IT COULD HAPPEN TO YOU</a:t>
              </a:r>
            </a:p>
          </p:txBody>
        </p:sp>
        <p:sp>
          <p:nvSpPr>
            <p:cNvPr id="19" name="TextBox 19"/>
            <p:cNvSpPr txBox="1"/>
            <p:nvPr/>
          </p:nvSpPr>
          <p:spPr>
            <a:xfrm>
              <a:off x="5365142" y="-104775"/>
              <a:ext cx="7644400" cy="2103247"/>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Many may not realize it, but any individual or family can possibly experience homelessness by the loss of as little as two monthly paychecks due to an unforeseen event that could arise.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89933" y="-375373"/>
            <a:ext cx="17126744" cy="9633673"/>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solidFill>
            <a:srgbClr val="FFFFFF">
              <a:alpha val="80000"/>
            </a:srgbClr>
          </a:solidFill>
        </p:spPr>
        <p:txBody>
          <a:bodyPr/>
          <a:lstStyle/>
          <a:p>
            <a:endParaRPr lang="en-US"/>
          </a:p>
        </p:txBody>
      </p:sp>
      <p:grpSp>
        <p:nvGrpSpPr>
          <p:cNvPr id="5" name="Group 5"/>
          <p:cNvGrpSpPr/>
          <p:nvPr/>
        </p:nvGrpSpPr>
        <p:grpSpPr>
          <a:xfrm>
            <a:off x="9334500" y="1019166"/>
            <a:ext cx="8953500" cy="7040297"/>
            <a:chOff x="0" y="0"/>
            <a:chExt cx="11938000" cy="9387062"/>
          </a:xfrm>
        </p:grpSpPr>
        <p:pic>
          <p:nvPicPr>
            <p:cNvPr id="6" name="Picture 6"/>
            <p:cNvPicPr>
              <a:picLocks noChangeAspect="1"/>
            </p:cNvPicPr>
            <p:nvPr/>
          </p:nvPicPr>
          <p:blipFill>
            <a:blip r:embed="rId4"/>
            <a:srcRect t="20650" b="20650"/>
            <a:stretch>
              <a:fillRect/>
            </a:stretch>
          </p:blipFill>
          <p:spPr>
            <a:xfrm>
              <a:off x="0" y="0"/>
              <a:ext cx="7950200" cy="3112087"/>
            </a:xfrm>
            <a:prstGeom prst="rect">
              <a:avLst/>
            </a:prstGeom>
          </p:spPr>
        </p:pic>
        <p:pic>
          <p:nvPicPr>
            <p:cNvPr id="7" name="Picture 7"/>
            <p:cNvPicPr>
              <a:picLocks noChangeAspect="1"/>
            </p:cNvPicPr>
            <p:nvPr/>
          </p:nvPicPr>
          <p:blipFill>
            <a:blip r:embed="rId5"/>
            <a:srcRect l="5218" r="5218"/>
            <a:stretch>
              <a:fillRect/>
            </a:stretch>
          </p:blipFill>
          <p:spPr>
            <a:xfrm>
              <a:off x="7975600" y="0"/>
              <a:ext cx="3962400" cy="6249575"/>
            </a:xfrm>
            <a:prstGeom prst="rect">
              <a:avLst/>
            </a:prstGeom>
          </p:spPr>
        </p:pic>
        <p:pic>
          <p:nvPicPr>
            <p:cNvPr id="8" name="Picture 8"/>
            <p:cNvPicPr>
              <a:picLocks noChangeAspect="1"/>
            </p:cNvPicPr>
            <p:nvPr/>
          </p:nvPicPr>
          <p:blipFill>
            <a:blip r:embed="rId6"/>
            <a:srcRect l="7824" r="7824"/>
            <a:stretch>
              <a:fillRect/>
            </a:stretch>
          </p:blipFill>
          <p:spPr>
            <a:xfrm>
              <a:off x="3987800" y="3137487"/>
              <a:ext cx="3962400" cy="3112087"/>
            </a:xfrm>
            <a:prstGeom prst="rect">
              <a:avLst/>
            </a:prstGeom>
          </p:spPr>
        </p:pic>
        <p:pic>
          <p:nvPicPr>
            <p:cNvPr id="9" name="Picture 9"/>
            <p:cNvPicPr>
              <a:picLocks noChangeAspect="1"/>
            </p:cNvPicPr>
            <p:nvPr/>
          </p:nvPicPr>
          <p:blipFill>
            <a:blip r:embed="rId7"/>
            <a:srcRect l="7731" r="7731"/>
            <a:stretch>
              <a:fillRect/>
            </a:stretch>
          </p:blipFill>
          <p:spPr>
            <a:xfrm>
              <a:off x="0" y="3137487"/>
              <a:ext cx="3962400" cy="6249575"/>
            </a:xfrm>
            <a:prstGeom prst="rect">
              <a:avLst/>
            </a:prstGeom>
          </p:spPr>
        </p:pic>
        <p:pic>
          <p:nvPicPr>
            <p:cNvPr id="10" name="Picture 10"/>
            <p:cNvPicPr>
              <a:picLocks noChangeAspect="1"/>
            </p:cNvPicPr>
            <p:nvPr/>
          </p:nvPicPr>
          <p:blipFill>
            <a:blip r:embed="rId8"/>
            <a:srcRect t="20641" b="20641"/>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84200" y="-7175100"/>
            <a:ext cx="9534" cy="16398067"/>
          </a:xfrm>
          <a:prstGeom prst="rect">
            <a:avLst/>
          </a:prstGeom>
          <a:solidFill>
            <a:srgbClr val="FFFFFF"/>
          </a:solidFill>
        </p:spPr>
        <p:txBody>
          <a:bodyPr/>
          <a:lstStyle/>
          <a:p>
            <a:endParaRPr lang="en-US"/>
          </a:p>
        </p:txBody>
      </p:sp>
      <p:grpSp>
        <p:nvGrpSpPr>
          <p:cNvPr id="13" name="Group 13"/>
          <p:cNvGrpSpPr/>
          <p:nvPr/>
        </p:nvGrpSpPr>
        <p:grpSpPr>
          <a:xfrm>
            <a:off x="2009775" y="1028700"/>
            <a:ext cx="7231769" cy="7076967"/>
            <a:chOff x="0" y="0"/>
            <a:chExt cx="9642359" cy="9435956"/>
          </a:xfrm>
        </p:grpSpPr>
        <p:sp>
          <p:nvSpPr>
            <p:cNvPr id="14" name="TextBox 14"/>
            <p:cNvSpPr txBox="1"/>
            <p:nvPr/>
          </p:nvSpPr>
          <p:spPr>
            <a:xfrm>
              <a:off x="0" y="-76200"/>
              <a:ext cx="9338637" cy="1762888"/>
            </a:xfrm>
            <a:prstGeom prst="rect">
              <a:avLst/>
            </a:prstGeom>
          </p:spPr>
          <p:txBody>
            <a:bodyPr lIns="0" tIns="0" rIns="0" bIns="0" rtlCol="0" anchor="t">
              <a:spAutoFit/>
            </a:bodyPr>
            <a:lstStyle/>
            <a:p>
              <a:pPr marL="0" lvl="0" indent="0" algn="ctr">
                <a:lnSpc>
                  <a:spcPts val="5515"/>
                </a:lnSpc>
                <a:spcBef>
                  <a:spcPct val="0"/>
                </a:spcBef>
              </a:pPr>
              <a:r>
                <a:rPr lang="en-US" sz="3939">
                  <a:solidFill>
                    <a:srgbClr val="FFFFFF"/>
                  </a:solidFill>
                  <a:latin typeface="Open Sauce Light"/>
                </a:rPr>
                <a:t>Most Common Causes of Homelessness</a:t>
              </a:r>
            </a:p>
          </p:txBody>
        </p:sp>
        <p:sp>
          <p:nvSpPr>
            <p:cNvPr id="15" name="TextBox 15"/>
            <p:cNvSpPr txBox="1"/>
            <p:nvPr/>
          </p:nvSpPr>
          <p:spPr>
            <a:xfrm>
              <a:off x="0" y="2487384"/>
              <a:ext cx="9642359" cy="6948573"/>
            </a:xfrm>
            <a:prstGeom prst="rect">
              <a:avLst/>
            </a:prstGeom>
          </p:spPr>
          <p:txBody>
            <a:bodyPr lIns="0" tIns="0" rIns="0" bIns="0" rtlCol="0" anchor="t">
              <a:spAutoFit/>
            </a:bodyPr>
            <a:lstStyle/>
            <a:p>
              <a:pPr marL="502084" lvl="1" indent="-251042">
                <a:lnSpc>
                  <a:spcPts val="4209"/>
                </a:lnSpc>
                <a:buFont typeface="Arial"/>
                <a:buChar char="•"/>
              </a:pPr>
              <a:r>
                <a:rPr lang="en-US" sz="2325" spc="-34">
                  <a:solidFill>
                    <a:srgbClr val="FFFFFF"/>
                  </a:solidFill>
                  <a:latin typeface="Open Sauce Light"/>
                </a:rPr>
                <a:t>Loss of Employment.</a:t>
              </a:r>
            </a:p>
            <a:p>
              <a:pPr marL="502084" lvl="1" indent="-251042">
                <a:lnSpc>
                  <a:spcPts val="4209"/>
                </a:lnSpc>
                <a:buFont typeface="Arial"/>
                <a:buChar char="•"/>
              </a:pPr>
              <a:r>
                <a:rPr lang="en-US" sz="2325" spc="-34">
                  <a:solidFill>
                    <a:srgbClr val="FFFFFF"/>
                  </a:solidFill>
                  <a:latin typeface="Open Sauce Light"/>
                </a:rPr>
                <a:t>Family Crisis: Divorce, loss of loved one, medical crisis.</a:t>
              </a:r>
            </a:p>
            <a:p>
              <a:pPr marL="502084" lvl="1" indent="-251042">
                <a:lnSpc>
                  <a:spcPts val="4209"/>
                </a:lnSpc>
                <a:buFont typeface="Arial"/>
                <a:buChar char="•"/>
              </a:pPr>
              <a:r>
                <a:rPr lang="en-US" sz="2325" spc="-34">
                  <a:solidFill>
                    <a:srgbClr val="FFFFFF"/>
                  </a:solidFill>
                  <a:latin typeface="Open Sauce Light"/>
                </a:rPr>
                <a:t>Lack of affordable housing, eviction</a:t>
              </a:r>
            </a:p>
            <a:p>
              <a:pPr marL="502084" lvl="1" indent="-251042">
                <a:lnSpc>
                  <a:spcPts val="4209"/>
                </a:lnSpc>
                <a:buFont typeface="Arial"/>
                <a:buChar char="•"/>
              </a:pPr>
              <a:r>
                <a:rPr lang="en-US" sz="2325" spc="-34">
                  <a:solidFill>
                    <a:srgbClr val="FFFFFF"/>
                  </a:solidFill>
                  <a:latin typeface="Open Sauce Light"/>
                </a:rPr>
                <a:t>Mental and or Physical Disability</a:t>
              </a:r>
            </a:p>
            <a:p>
              <a:pPr marL="502084" lvl="1" indent="-251042">
                <a:lnSpc>
                  <a:spcPts val="4209"/>
                </a:lnSpc>
                <a:buFont typeface="Arial"/>
                <a:buChar char="•"/>
              </a:pPr>
              <a:r>
                <a:rPr lang="en-US" sz="2325" spc="-34">
                  <a:solidFill>
                    <a:srgbClr val="FFFFFF"/>
                  </a:solidFill>
                  <a:latin typeface="Open Sauce Light"/>
                </a:rPr>
                <a:t>Drugs/Alcohol</a:t>
              </a:r>
            </a:p>
            <a:p>
              <a:pPr marL="502084" lvl="1" indent="-251042">
                <a:lnSpc>
                  <a:spcPts val="4209"/>
                </a:lnSpc>
                <a:buFont typeface="Arial"/>
                <a:buChar char="•"/>
              </a:pPr>
              <a:r>
                <a:rPr lang="en-US" sz="2325" spc="-34">
                  <a:solidFill>
                    <a:srgbClr val="FFFFFF"/>
                  </a:solidFill>
                  <a:latin typeface="Open Sauce Light"/>
                </a:rPr>
                <a:t>Domestic Violence</a:t>
              </a:r>
            </a:p>
            <a:p>
              <a:pPr marL="502084" lvl="1" indent="-251042">
                <a:lnSpc>
                  <a:spcPts val="4209"/>
                </a:lnSpc>
                <a:buFont typeface="Arial"/>
                <a:buChar char="•"/>
              </a:pPr>
              <a:r>
                <a:rPr lang="en-US" sz="2325" spc="-34">
                  <a:solidFill>
                    <a:srgbClr val="FFFFFF"/>
                  </a:solidFill>
                  <a:latin typeface="Open Sauce Light"/>
                </a:rPr>
                <a:t>Incarceration</a:t>
              </a:r>
            </a:p>
            <a:p>
              <a:pPr marL="502084" lvl="1" indent="-251042">
                <a:lnSpc>
                  <a:spcPts val="4209"/>
                </a:lnSpc>
                <a:buFont typeface="Arial"/>
                <a:buChar char="•"/>
              </a:pPr>
              <a:r>
                <a:rPr lang="en-US" sz="2325" spc="-34">
                  <a:solidFill>
                    <a:srgbClr val="FFFFFF"/>
                  </a:solidFill>
                  <a:latin typeface="Open Sauce Light"/>
                </a:rPr>
                <a:t>Poverty</a:t>
              </a:r>
            </a:p>
            <a:p>
              <a:pPr>
                <a:lnSpc>
                  <a:spcPts val="4209"/>
                </a:lnSpc>
                <a:spcBef>
                  <a:spcPct val="0"/>
                </a:spcBef>
              </a:pPr>
              <a:endParaRPr lang="en-US" sz="2325" spc="-34">
                <a:solidFill>
                  <a:srgbClr val="FFFFFF"/>
                </a:solidFill>
                <a:latin typeface="Open Sauce Light"/>
              </a:endParaRPr>
            </a:p>
          </p:txBody>
        </p:sp>
      </p:grpSp>
      <p:sp>
        <p:nvSpPr>
          <p:cNvPr id="16" name="TextBox 16"/>
          <p:cNvSpPr txBox="1"/>
          <p:nvPr/>
        </p:nvSpPr>
        <p:spPr>
          <a:xfrm>
            <a:off x="0" y="8512137"/>
            <a:ext cx="17845951" cy="297180"/>
          </a:xfrm>
          <a:prstGeom prst="rect">
            <a:avLst/>
          </a:prstGeom>
        </p:spPr>
        <p:txBody>
          <a:bodyPr lIns="0" tIns="0" rIns="0" bIns="0" rtlCol="0" anchor="t">
            <a:spAutoFit/>
          </a:bodyPr>
          <a:lstStyle/>
          <a:p>
            <a:pPr algn="ctr">
              <a:lnSpc>
                <a:spcPts val="2520"/>
              </a:lnSpc>
            </a:pPr>
            <a:r>
              <a:rPr lang="en-US" sz="1800">
                <a:solidFill>
                  <a:srgbClr val="0F0F0F"/>
                </a:solidFill>
                <a:latin typeface="Trocchi"/>
              </a:rPr>
              <a:t>7 Major Causes of Homelessness. Retrieved from heeps://atlantamission.org/7-major-causes-homelessness/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89933" y="-375373"/>
            <a:ext cx="17126744" cy="9633673"/>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solidFill>
            <a:srgbClr val="FFFFFF">
              <a:alpha val="80000"/>
            </a:srgbClr>
          </a:solidFill>
        </p:spPr>
        <p:txBody>
          <a:bodyPr/>
          <a:lstStyle/>
          <a:p>
            <a:endParaRPr lang="en-US"/>
          </a:p>
        </p:txBody>
      </p:sp>
      <p:grpSp>
        <p:nvGrpSpPr>
          <p:cNvPr id="5" name="Group 5"/>
          <p:cNvGrpSpPr/>
          <p:nvPr/>
        </p:nvGrpSpPr>
        <p:grpSpPr>
          <a:xfrm>
            <a:off x="9334500" y="1019166"/>
            <a:ext cx="8953500" cy="7040297"/>
            <a:chOff x="0" y="0"/>
            <a:chExt cx="11938000" cy="9387062"/>
          </a:xfrm>
        </p:grpSpPr>
        <p:pic>
          <p:nvPicPr>
            <p:cNvPr id="6" name="Picture 6"/>
            <p:cNvPicPr>
              <a:picLocks noChangeAspect="1"/>
            </p:cNvPicPr>
            <p:nvPr/>
          </p:nvPicPr>
          <p:blipFill>
            <a:blip r:embed="rId4"/>
            <a:srcRect t="20678" b="20678"/>
            <a:stretch>
              <a:fillRect/>
            </a:stretch>
          </p:blipFill>
          <p:spPr>
            <a:xfrm>
              <a:off x="0" y="0"/>
              <a:ext cx="7950200" cy="3112087"/>
            </a:xfrm>
            <a:prstGeom prst="rect">
              <a:avLst/>
            </a:prstGeom>
          </p:spPr>
        </p:pic>
        <p:pic>
          <p:nvPicPr>
            <p:cNvPr id="7" name="Picture 7"/>
            <p:cNvPicPr>
              <a:picLocks noChangeAspect="1"/>
            </p:cNvPicPr>
            <p:nvPr/>
          </p:nvPicPr>
          <p:blipFill>
            <a:blip r:embed="rId5"/>
            <a:srcRect l="28859" r="28859"/>
            <a:stretch>
              <a:fillRect/>
            </a:stretch>
          </p:blipFill>
          <p:spPr>
            <a:xfrm>
              <a:off x="7975600" y="0"/>
              <a:ext cx="3962400" cy="6249575"/>
            </a:xfrm>
            <a:prstGeom prst="rect">
              <a:avLst/>
            </a:prstGeom>
          </p:spPr>
        </p:pic>
        <p:pic>
          <p:nvPicPr>
            <p:cNvPr id="8" name="Picture 8"/>
            <p:cNvPicPr>
              <a:picLocks noChangeAspect="1"/>
            </p:cNvPicPr>
            <p:nvPr/>
          </p:nvPicPr>
          <p:blipFill>
            <a:blip r:embed="rId6"/>
            <a:srcRect l="7505" r="7505"/>
            <a:stretch>
              <a:fillRect/>
            </a:stretch>
          </p:blipFill>
          <p:spPr>
            <a:xfrm>
              <a:off x="3987800" y="3137487"/>
              <a:ext cx="3962400" cy="3112087"/>
            </a:xfrm>
            <a:prstGeom prst="rect">
              <a:avLst/>
            </a:prstGeom>
          </p:spPr>
        </p:pic>
        <p:pic>
          <p:nvPicPr>
            <p:cNvPr id="9" name="Picture 9"/>
            <p:cNvPicPr>
              <a:picLocks noChangeAspect="1"/>
            </p:cNvPicPr>
            <p:nvPr/>
          </p:nvPicPr>
          <p:blipFill>
            <a:blip r:embed="rId7"/>
            <a:srcRect l="28865" r="28865"/>
            <a:stretch>
              <a:fillRect/>
            </a:stretch>
          </p:blipFill>
          <p:spPr>
            <a:xfrm>
              <a:off x="0" y="3137487"/>
              <a:ext cx="3962400" cy="6249575"/>
            </a:xfrm>
            <a:prstGeom prst="rect">
              <a:avLst/>
            </a:prstGeom>
          </p:spPr>
        </p:pic>
        <p:pic>
          <p:nvPicPr>
            <p:cNvPr id="10" name="Picture 10"/>
            <p:cNvPicPr>
              <a:picLocks noChangeAspect="1"/>
            </p:cNvPicPr>
            <p:nvPr/>
          </p:nvPicPr>
          <p:blipFill>
            <a:blip r:embed="rId8"/>
            <a:srcRect t="20641" b="20641"/>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84200" y="-7175100"/>
            <a:ext cx="9534" cy="16398067"/>
          </a:xfrm>
          <a:prstGeom prst="rect">
            <a:avLst/>
          </a:prstGeom>
          <a:solidFill>
            <a:srgbClr val="FFFFFF"/>
          </a:solidFill>
        </p:spPr>
        <p:txBody>
          <a:bodyPr/>
          <a:lstStyle/>
          <a:p>
            <a:endParaRPr lang="en-US"/>
          </a:p>
        </p:txBody>
      </p:sp>
      <p:grpSp>
        <p:nvGrpSpPr>
          <p:cNvPr id="13" name="Group 13"/>
          <p:cNvGrpSpPr/>
          <p:nvPr/>
        </p:nvGrpSpPr>
        <p:grpSpPr>
          <a:xfrm>
            <a:off x="2159806" y="1270018"/>
            <a:ext cx="6984194" cy="6557661"/>
            <a:chOff x="0" y="0"/>
            <a:chExt cx="9312259" cy="8743548"/>
          </a:xfrm>
        </p:grpSpPr>
        <p:sp>
          <p:nvSpPr>
            <p:cNvPr id="14" name="TextBox 14"/>
            <p:cNvSpPr txBox="1"/>
            <p:nvPr/>
          </p:nvSpPr>
          <p:spPr>
            <a:xfrm>
              <a:off x="0" y="-76200"/>
              <a:ext cx="9018934" cy="1765426"/>
            </a:xfrm>
            <a:prstGeom prst="rect">
              <a:avLst/>
            </a:prstGeom>
          </p:spPr>
          <p:txBody>
            <a:bodyPr lIns="0" tIns="0" rIns="0" bIns="0" rtlCol="0" anchor="t">
              <a:spAutoFit/>
            </a:bodyPr>
            <a:lstStyle/>
            <a:p>
              <a:pPr marL="0" lvl="0" indent="0" algn="ctr">
                <a:lnSpc>
                  <a:spcPts val="5523"/>
                </a:lnSpc>
                <a:spcBef>
                  <a:spcPct val="0"/>
                </a:spcBef>
              </a:pPr>
              <a:r>
                <a:rPr lang="en-US" sz="3945">
                  <a:solidFill>
                    <a:srgbClr val="FFFFFF"/>
                  </a:solidFill>
                  <a:latin typeface="Open Sauce Light"/>
                </a:rPr>
                <a:t>Understanding the Point in Time Count (PIT)</a:t>
              </a:r>
            </a:p>
          </p:txBody>
        </p:sp>
        <p:sp>
          <p:nvSpPr>
            <p:cNvPr id="15" name="TextBox 15"/>
            <p:cNvSpPr txBox="1"/>
            <p:nvPr/>
          </p:nvSpPr>
          <p:spPr>
            <a:xfrm>
              <a:off x="0" y="2491327"/>
              <a:ext cx="9312259" cy="6252221"/>
            </a:xfrm>
            <a:prstGeom prst="rect">
              <a:avLst/>
            </a:prstGeom>
          </p:spPr>
          <p:txBody>
            <a:bodyPr lIns="0" tIns="0" rIns="0" bIns="0" rtlCol="0" anchor="t">
              <a:spAutoFit/>
            </a:bodyPr>
            <a:lstStyle/>
            <a:p>
              <a:pPr>
                <a:lnSpc>
                  <a:spcPts val="4215"/>
                </a:lnSpc>
                <a:spcBef>
                  <a:spcPct val="0"/>
                </a:spcBef>
              </a:pPr>
              <a:r>
                <a:rPr lang="en-US" sz="2329" spc="-34">
                  <a:solidFill>
                    <a:srgbClr val="FFFFFF"/>
                  </a:solidFill>
                  <a:latin typeface="Open Sauce Light"/>
                </a:rPr>
                <a:t>This report is intended to provide the community with vital information regarding the many different characteristics of our homeless community.  The collection of surveys is one way we use to count our homeless community.  Although the surveys are thorough, they do come with limitations.  The task of counting those who are experiencing homelessness is not an easy task to complete in only one night.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89933" y="-375373"/>
            <a:ext cx="17126744" cy="9633673"/>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solidFill>
            <a:srgbClr val="FFFFFF">
              <a:alpha val="80000"/>
            </a:srgbClr>
          </a:solidFill>
        </p:spPr>
        <p:txBody>
          <a:bodyPr/>
          <a:lstStyle/>
          <a:p>
            <a:endParaRPr lang="en-US"/>
          </a:p>
        </p:txBody>
      </p:sp>
      <p:grpSp>
        <p:nvGrpSpPr>
          <p:cNvPr id="5" name="Group 5"/>
          <p:cNvGrpSpPr/>
          <p:nvPr/>
        </p:nvGrpSpPr>
        <p:grpSpPr>
          <a:xfrm>
            <a:off x="9334500" y="1019166"/>
            <a:ext cx="8953500" cy="7040297"/>
            <a:chOff x="0" y="0"/>
            <a:chExt cx="11938000" cy="9387062"/>
          </a:xfrm>
        </p:grpSpPr>
        <p:pic>
          <p:nvPicPr>
            <p:cNvPr id="6" name="Picture 6"/>
            <p:cNvPicPr>
              <a:picLocks noChangeAspect="1"/>
            </p:cNvPicPr>
            <p:nvPr/>
          </p:nvPicPr>
          <p:blipFill>
            <a:blip r:embed="rId4"/>
            <a:srcRect t="20641" b="20641"/>
            <a:stretch>
              <a:fillRect/>
            </a:stretch>
          </p:blipFill>
          <p:spPr>
            <a:xfrm>
              <a:off x="0" y="0"/>
              <a:ext cx="7950200" cy="3112087"/>
            </a:xfrm>
            <a:prstGeom prst="rect">
              <a:avLst/>
            </a:prstGeom>
          </p:spPr>
        </p:pic>
        <p:pic>
          <p:nvPicPr>
            <p:cNvPr id="7" name="Picture 7"/>
            <p:cNvPicPr>
              <a:picLocks noChangeAspect="1"/>
            </p:cNvPicPr>
            <p:nvPr/>
          </p:nvPicPr>
          <p:blipFill>
            <a:blip r:embed="rId5"/>
            <a:srcRect l="26223" r="26223"/>
            <a:stretch>
              <a:fillRect/>
            </a:stretch>
          </p:blipFill>
          <p:spPr>
            <a:xfrm>
              <a:off x="7975600" y="0"/>
              <a:ext cx="3962400" cy="6249575"/>
            </a:xfrm>
            <a:prstGeom prst="rect">
              <a:avLst/>
            </a:prstGeom>
          </p:spPr>
        </p:pic>
        <p:pic>
          <p:nvPicPr>
            <p:cNvPr id="8" name="Picture 8"/>
            <p:cNvPicPr>
              <a:picLocks noChangeAspect="1"/>
            </p:cNvPicPr>
            <p:nvPr/>
          </p:nvPicPr>
          <p:blipFill>
            <a:blip r:embed="rId6"/>
            <a:srcRect l="7545" r="7545"/>
            <a:stretch>
              <a:fillRect/>
            </a:stretch>
          </p:blipFill>
          <p:spPr>
            <a:xfrm>
              <a:off x="3987800" y="3137487"/>
              <a:ext cx="3962400" cy="3112087"/>
            </a:xfrm>
            <a:prstGeom prst="rect">
              <a:avLst/>
            </a:prstGeom>
          </p:spPr>
        </p:pic>
        <p:pic>
          <p:nvPicPr>
            <p:cNvPr id="9" name="Picture 9"/>
            <p:cNvPicPr>
              <a:picLocks noChangeAspect="1"/>
            </p:cNvPicPr>
            <p:nvPr/>
          </p:nvPicPr>
          <p:blipFill>
            <a:blip r:embed="rId7"/>
            <a:srcRect l="28865" r="28865"/>
            <a:stretch>
              <a:fillRect/>
            </a:stretch>
          </p:blipFill>
          <p:spPr>
            <a:xfrm>
              <a:off x="0" y="3137487"/>
              <a:ext cx="3962400" cy="6249575"/>
            </a:xfrm>
            <a:prstGeom prst="rect">
              <a:avLst/>
            </a:prstGeom>
          </p:spPr>
        </p:pic>
        <p:pic>
          <p:nvPicPr>
            <p:cNvPr id="10" name="Picture 10"/>
            <p:cNvPicPr>
              <a:picLocks noChangeAspect="1"/>
            </p:cNvPicPr>
            <p:nvPr/>
          </p:nvPicPr>
          <p:blipFill>
            <a:blip r:embed="rId8"/>
            <a:srcRect t="20641" b="20641"/>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84200" y="-7175100"/>
            <a:ext cx="9534" cy="16398067"/>
          </a:xfrm>
          <a:prstGeom prst="rect">
            <a:avLst/>
          </a:prstGeom>
          <a:solidFill>
            <a:srgbClr val="FFFFFF"/>
          </a:solidFill>
        </p:spPr>
        <p:txBody>
          <a:bodyPr/>
          <a:lstStyle/>
          <a:p>
            <a:endParaRPr lang="en-US"/>
          </a:p>
        </p:txBody>
      </p:sp>
      <p:grpSp>
        <p:nvGrpSpPr>
          <p:cNvPr id="13" name="Group 13"/>
          <p:cNvGrpSpPr/>
          <p:nvPr/>
        </p:nvGrpSpPr>
        <p:grpSpPr>
          <a:xfrm>
            <a:off x="2350306" y="403803"/>
            <a:ext cx="6984194" cy="7784365"/>
            <a:chOff x="0" y="-76200"/>
            <a:chExt cx="9312259" cy="10379154"/>
          </a:xfrm>
        </p:grpSpPr>
        <p:sp>
          <p:nvSpPr>
            <p:cNvPr id="14" name="TextBox 14"/>
            <p:cNvSpPr txBox="1"/>
            <p:nvPr/>
          </p:nvSpPr>
          <p:spPr>
            <a:xfrm>
              <a:off x="0" y="-76200"/>
              <a:ext cx="9018934" cy="1765426"/>
            </a:xfrm>
            <a:prstGeom prst="rect">
              <a:avLst/>
            </a:prstGeom>
          </p:spPr>
          <p:txBody>
            <a:bodyPr lIns="0" tIns="0" rIns="0" bIns="0" rtlCol="0" anchor="t">
              <a:spAutoFit/>
            </a:bodyPr>
            <a:lstStyle/>
            <a:p>
              <a:pPr marL="0" lvl="0" indent="0" algn="ctr">
                <a:lnSpc>
                  <a:spcPts val="5523"/>
                </a:lnSpc>
                <a:spcBef>
                  <a:spcPct val="0"/>
                </a:spcBef>
              </a:pPr>
              <a:r>
                <a:rPr lang="en-US" sz="3945">
                  <a:solidFill>
                    <a:srgbClr val="FFFFFF"/>
                  </a:solidFill>
                  <a:latin typeface="Open Sauce Light"/>
                </a:rPr>
                <a:t>Understanding the Point in Time Count (PIT)</a:t>
              </a:r>
            </a:p>
          </p:txBody>
        </p:sp>
        <p:sp>
          <p:nvSpPr>
            <p:cNvPr id="15" name="TextBox 15"/>
            <p:cNvSpPr txBox="1"/>
            <p:nvPr/>
          </p:nvSpPr>
          <p:spPr>
            <a:xfrm>
              <a:off x="0" y="2491327"/>
              <a:ext cx="9312259" cy="7811627"/>
            </a:xfrm>
            <a:prstGeom prst="rect">
              <a:avLst/>
            </a:prstGeom>
          </p:spPr>
          <p:txBody>
            <a:bodyPr lIns="0" tIns="0" rIns="0" bIns="0" rtlCol="0" anchor="t">
              <a:spAutoFit/>
            </a:bodyPr>
            <a:lstStyle/>
            <a:p>
              <a:pPr>
                <a:lnSpc>
                  <a:spcPts val="4215"/>
                </a:lnSpc>
              </a:pPr>
              <a:r>
                <a:rPr lang="en-US" sz="2329" spc="-34" dirty="0">
                  <a:solidFill>
                    <a:srgbClr val="FFFFFF"/>
                  </a:solidFill>
                  <a:latin typeface="Open Sauce Light"/>
                </a:rPr>
                <a:t>Although it is our goal to reach every homeless person in our community, it is almost nearly impossible to locate everyone.  This count is only as accurate as the number of individuals that are located.  The Point in Time Count is a snapshot of our community.  These snapshots are taken each year in the hope that over the course of time, we are able to observe changes and evaluate our progress in our goal to end homelessness and create an environment where everyone can live in </a:t>
              </a:r>
            </a:p>
            <a:p>
              <a:pPr>
                <a:lnSpc>
                  <a:spcPts val="4215"/>
                </a:lnSpc>
                <a:spcBef>
                  <a:spcPct val="0"/>
                </a:spcBef>
              </a:pPr>
              <a:r>
                <a:rPr lang="en-US" sz="2329" spc="-34" dirty="0">
                  <a:solidFill>
                    <a:srgbClr val="FFFFFF"/>
                  </a:solidFill>
                  <a:latin typeface="Open Sauce Light"/>
                </a:rPr>
                <a:t>a safe and comfortable dwelling.</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grpSp>
        <p:nvGrpSpPr>
          <p:cNvPr id="3" name="Group 3"/>
          <p:cNvGrpSpPr/>
          <p:nvPr/>
        </p:nvGrpSpPr>
        <p:grpSpPr>
          <a:xfrm>
            <a:off x="-4" y="84067"/>
            <a:ext cx="11811004" cy="8760657"/>
            <a:chOff x="0" y="0"/>
            <a:chExt cx="11289030" cy="6350000"/>
          </a:xfrm>
        </p:grpSpPr>
        <p:sp>
          <p:nvSpPr>
            <p:cNvPr id="4" name="Freeform 4"/>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3"/>
              <a:stretch>
                <a:fillRect t="-68720" r="-65750" b="-27743"/>
              </a:stretch>
            </a:blipFill>
          </p:spPr>
          <p:txBody>
            <a:bodyPr/>
            <a:lstStyle/>
            <a:p>
              <a:endParaRPr lang="en-US"/>
            </a:p>
          </p:txBody>
        </p:sp>
      </p:grpSp>
      <p:sp>
        <p:nvSpPr>
          <p:cNvPr id="5" name="AutoShape 5"/>
          <p:cNvSpPr/>
          <p:nvPr/>
        </p:nvSpPr>
        <p:spPr>
          <a:xfrm>
            <a:off x="0" y="2530359"/>
            <a:ext cx="14309613" cy="4365625"/>
          </a:xfrm>
          <a:prstGeom prst="rect">
            <a:avLst/>
          </a:prstGeom>
          <a:solidFill>
            <a:srgbClr val="000000">
              <a:alpha val="45882"/>
            </a:srgbClr>
          </a:solidFill>
        </p:spPr>
        <p:txBody>
          <a:bodyPr/>
          <a:lstStyle/>
          <a:p>
            <a:endParaRPr lang="en-US"/>
          </a:p>
        </p:txBody>
      </p:sp>
      <p:grpSp>
        <p:nvGrpSpPr>
          <p:cNvPr id="6" name="Group 6"/>
          <p:cNvGrpSpPr/>
          <p:nvPr/>
        </p:nvGrpSpPr>
        <p:grpSpPr>
          <a:xfrm>
            <a:off x="9180467" y="928037"/>
            <a:ext cx="8728601" cy="7217378"/>
            <a:chOff x="0" y="0"/>
            <a:chExt cx="12405153" cy="10257392"/>
          </a:xfrm>
        </p:grpSpPr>
        <p:sp>
          <p:nvSpPr>
            <p:cNvPr id="7" name="Freeform 7"/>
            <p:cNvSpPr/>
            <p:nvPr/>
          </p:nvSpPr>
          <p:spPr>
            <a:xfrm>
              <a:off x="0" y="0"/>
              <a:ext cx="12405153" cy="10257392"/>
            </a:xfrm>
            <a:custGeom>
              <a:avLst/>
              <a:gdLst/>
              <a:ahLst/>
              <a:cxnLst/>
              <a:rect l="l" t="t" r="r" b="b"/>
              <a:pathLst>
                <a:path w="12405153" h="10257392">
                  <a:moveTo>
                    <a:pt x="0" y="9737684"/>
                  </a:moveTo>
                  <a:lnTo>
                    <a:pt x="0" y="519708"/>
                  </a:lnTo>
                  <a:cubicBezTo>
                    <a:pt x="0" y="232501"/>
                    <a:pt x="421775" y="0"/>
                    <a:pt x="942792" y="0"/>
                  </a:cubicBezTo>
                  <a:lnTo>
                    <a:pt x="11462361" y="0"/>
                  </a:lnTo>
                  <a:cubicBezTo>
                    <a:pt x="11983378" y="0"/>
                    <a:pt x="12405153" y="233869"/>
                    <a:pt x="12405153" y="519708"/>
                  </a:cubicBezTo>
                  <a:lnTo>
                    <a:pt x="12405153" y="9737684"/>
                  </a:lnTo>
                  <a:cubicBezTo>
                    <a:pt x="12405153" y="10024891"/>
                    <a:pt x="11983378" y="10257392"/>
                    <a:pt x="11462361" y="10257392"/>
                  </a:cubicBezTo>
                  <a:lnTo>
                    <a:pt x="942792" y="10257392"/>
                  </a:lnTo>
                  <a:cubicBezTo>
                    <a:pt x="424256" y="10257392"/>
                    <a:pt x="0" y="10024891"/>
                    <a:pt x="0" y="9737684"/>
                  </a:cubicBezTo>
                  <a:close/>
                </a:path>
              </a:pathLst>
            </a:custGeom>
            <a:blipFill>
              <a:blip r:embed="rId4"/>
              <a:stretch>
                <a:fillRect l="-39270" r="-39270"/>
              </a:stretch>
            </a:blipFill>
          </p:spPr>
          <p:txBody>
            <a:bodyPr/>
            <a:lstStyle/>
            <a:p>
              <a:endParaRPr lang="en-US"/>
            </a:p>
          </p:txBody>
        </p:sp>
      </p:grpSp>
      <p:sp>
        <p:nvSpPr>
          <p:cNvPr id="8" name="AutoShape 8"/>
          <p:cNvSpPr/>
          <p:nvPr/>
        </p:nvSpPr>
        <p:spPr>
          <a:xfrm rot="-5400000">
            <a:off x="4406844" y="-617529"/>
            <a:ext cx="9525" cy="8823213"/>
          </a:xfrm>
          <a:prstGeom prst="rect">
            <a:avLst/>
          </a:prstGeom>
          <a:solidFill>
            <a:srgbClr val="FFFFFF"/>
          </a:solidFill>
        </p:spPr>
        <p:txBody>
          <a:bodyPr/>
          <a:lstStyle/>
          <a:p>
            <a:endParaRPr lang="en-US"/>
          </a:p>
        </p:txBody>
      </p:sp>
      <p:sp>
        <p:nvSpPr>
          <p:cNvPr id="9" name="AutoShape 9"/>
          <p:cNvSpPr/>
          <p:nvPr/>
        </p:nvSpPr>
        <p:spPr>
          <a:xfrm rot="-5400000">
            <a:off x="4406844" y="3738571"/>
            <a:ext cx="9525" cy="8823213"/>
          </a:xfrm>
          <a:prstGeom prst="rect">
            <a:avLst/>
          </a:prstGeom>
          <a:solidFill>
            <a:srgbClr val="FFFFFF"/>
          </a:solidFill>
        </p:spPr>
        <p:txBody>
          <a:bodyPr/>
          <a:lstStyle/>
          <a:p>
            <a:endParaRPr lang="en-US"/>
          </a:p>
        </p:txBody>
      </p:sp>
      <p:grpSp>
        <p:nvGrpSpPr>
          <p:cNvPr id="10" name="Group 10"/>
          <p:cNvGrpSpPr/>
          <p:nvPr/>
        </p:nvGrpSpPr>
        <p:grpSpPr>
          <a:xfrm>
            <a:off x="178627" y="8034358"/>
            <a:ext cx="18288000" cy="2284343"/>
            <a:chOff x="0" y="0"/>
            <a:chExt cx="4816593" cy="601638"/>
          </a:xfrm>
        </p:grpSpPr>
        <p:sp>
          <p:nvSpPr>
            <p:cNvPr id="11" name="Freeform 11"/>
            <p:cNvSpPr/>
            <p:nvPr/>
          </p:nvSpPr>
          <p:spPr>
            <a:xfrm>
              <a:off x="0" y="0"/>
              <a:ext cx="4816592" cy="601638"/>
            </a:xfrm>
            <a:custGeom>
              <a:avLst/>
              <a:gdLst/>
              <a:ahLst/>
              <a:cxnLst/>
              <a:rect l="l" t="t" r="r" b="b"/>
              <a:pathLst>
                <a:path w="4816592" h="601638">
                  <a:moveTo>
                    <a:pt x="21590" y="0"/>
                  </a:moveTo>
                  <a:lnTo>
                    <a:pt x="4795002" y="0"/>
                  </a:lnTo>
                  <a:cubicBezTo>
                    <a:pt x="4800728" y="0"/>
                    <a:pt x="4806220" y="2275"/>
                    <a:pt x="4810269" y="6324"/>
                  </a:cubicBezTo>
                  <a:cubicBezTo>
                    <a:pt x="4814318" y="10372"/>
                    <a:pt x="4816592" y="15864"/>
                    <a:pt x="4816592" y="21590"/>
                  </a:cubicBezTo>
                  <a:lnTo>
                    <a:pt x="4816592" y="580048"/>
                  </a:lnTo>
                  <a:cubicBezTo>
                    <a:pt x="4816592" y="591972"/>
                    <a:pt x="4806926" y="601638"/>
                    <a:pt x="4795002" y="601638"/>
                  </a:cubicBezTo>
                  <a:lnTo>
                    <a:pt x="21590" y="601638"/>
                  </a:lnTo>
                  <a:cubicBezTo>
                    <a:pt x="15864" y="601638"/>
                    <a:pt x="10372" y="599363"/>
                    <a:pt x="6324" y="595314"/>
                  </a:cubicBezTo>
                  <a:cubicBezTo>
                    <a:pt x="2275" y="591265"/>
                    <a:pt x="0" y="585774"/>
                    <a:pt x="0" y="580048"/>
                  </a:cubicBezTo>
                  <a:lnTo>
                    <a:pt x="0" y="21590"/>
                  </a:lnTo>
                  <a:cubicBezTo>
                    <a:pt x="0" y="9666"/>
                    <a:pt x="9666" y="0"/>
                    <a:pt x="21590" y="0"/>
                  </a:cubicBezTo>
                  <a:close/>
                </a:path>
              </a:pathLst>
            </a:custGeom>
            <a:solidFill>
              <a:srgbClr val="494C49"/>
            </a:solidFill>
          </p:spPr>
          <p:txBody>
            <a:bodyPr/>
            <a:lstStyle/>
            <a:p>
              <a:endParaRPr lang="en-US"/>
            </a:p>
          </p:txBody>
        </p:sp>
        <p:sp>
          <p:nvSpPr>
            <p:cNvPr id="12" name="TextBox 12"/>
            <p:cNvSpPr txBox="1"/>
            <p:nvPr/>
          </p:nvSpPr>
          <p:spPr>
            <a:xfrm>
              <a:off x="0" y="-38100"/>
              <a:ext cx="4816593" cy="639738"/>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469844" y="1250310"/>
            <a:ext cx="8625967" cy="795021"/>
          </a:xfrm>
          <a:prstGeom prst="rect">
            <a:avLst/>
          </a:prstGeom>
        </p:spPr>
        <p:txBody>
          <a:bodyPr lIns="0" tIns="0" rIns="0" bIns="0" rtlCol="0" anchor="t">
            <a:spAutoFit/>
          </a:bodyPr>
          <a:lstStyle/>
          <a:p>
            <a:pPr marL="0" lvl="0" indent="0" algn="ctr">
              <a:lnSpc>
                <a:spcPts val="6579"/>
              </a:lnSpc>
              <a:spcBef>
                <a:spcPct val="0"/>
              </a:spcBef>
            </a:pPr>
            <a:r>
              <a:rPr lang="en-US" sz="4699" dirty="0">
                <a:solidFill>
                  <a:srgbClr val="FFFFFF"/>
                </a:solidFill>
                <a:latin typeface="Open Sauce Semi-Bold"/>
              </a:rPr>
              <a:t>TO OUR VOLUNTEERS</a:t>
            </a:r>
          </a:p>
        </p:txBody>
      </p:sp>
      <p:sp>
        <p:nvSpPr>
          <p:cNvPr id="14" name="TextBox 14"/>
          <p:cNvSpPr txBox="1"/>
          <p:nvPr/>
        </p:nvSpPr>
        <p:spPr>
          <a:xfrm>
            <a:off x="345108" y="2796052"/>
            <a:ext cx="8490252" cy="4443729"/>
          </a:xfrm>
          <a:prstGeom prst="rect">
            <a:avLst/>
          </a:prstGeom>
        </p:spPr>
        <p:txBody>
          <a:bodyPr lIns="0" tIns="0" rIns="0" bIns="0" rtlCol="0" anchor="t">
            <a:spAutoFit/>
          </a:bodyPr>
          <a:lstStyle/>
          <a:p>
            <a:pPr algn="ctr">
              <a:lnSpc>
                <a:spcPts val="3920"/>
              </a:lnSpc>
              <a:spcBef>
                <a:spcPct val="0"/>
              </a:spcBef>
            </a:pPr>
            <a:r>
              <a:rPr lang="en-US" sz="2800" dirty="0">
                <a:solidFill>
                  <a:srgbClr val="FFFFFF"/>
                </a:solidFill>
                <a:latin typeface="Open Sauce Semi-Bold"/>
              </a:rPr>
              <a:t>We would like to extend a special thank you to all the volunteers who gave of their time, talent, and resources to assist us during the Point-in-Time Count. </a:t>
            </a:r>
          </a:p>
          <a:p>
            <a:pPr algn="ctr">
              <a:lnSpc>
                <a:spcPts val="3920"/>
              </a:lnSpc>
              <a:spcBef>
                <a:spcPct val="0"/>
              </a:spcBef>
            </a:pPr>
            <a:r>
              <a:rPr lang="en-US" sz="2800" dirty="0">
                <a:solidFill>
                  <a:srgbClr val="FFFFFF"/>
                </a:solidFill>
                <a:latin typeface="Open Sauce Semi-Bold"/>
              </a:rPr>
              <a:t> </a:t>
            </a:r>
          </a:p>
          <a:p>
            <a:pPr algn="ctr">
              <a:lnSpc>
                <a:spcPts val="3920"/>
              </a:lnSpc>
              <a:spcBef>
                <a:spcPct val="0"/>
              </a:spcBef>
            </a:pPr>
            <a:r>
              <a:rPr lang="en-US" sz="2800" dirty="0">
                <a:solidFill>
                  <a:srgbClr val="FFFFFF"/>
                </a:solidFill>
                <a:latin typeface="Open Sauce Semi-Bold"/>
              </a:rPr>
              <a:t>Words could never express our gratitude and appreciation.</a:t>
            </a:r>
          </a:p>
          <a:p>
            <a:pPr algn="ctr">
              <a:lnSpc>
                <a:spcPts val="3920"/>
              </a:lnSpc>
              <a:spcBef>
                <a:spcPct val="0"/>
              </a:spcBef>
            </a:pPr>
            <a:r>
              <a:rPr lang="en-US" sz="2800" dirty="0">
                <a:solidFill>
                  <a:srgbClr val="FFFFFF"/>
                </a:solidFill>
                <a:latin typeface="Open Sauce Semi-Bold"/>
              </a:rPr>
              <a:t>  </a:t>
            </a:r>
          </a:p>
          <a:p>
            <a:pPr algn="ctr">
              <a:lnSpc>
                <a:spcPts val="3920"/>
              </a:lnSpc>
              <a:spcBef>
                <a:spcPct val="0"/>
              </a:spcBef>
            </a:pPr>
            <a:r>
              <a:rPr lang="en-US" sz="2800" dirty="0">
                <a:solidFill>
                  <a:srgbClr val="FFFFFF"/>
                </a:solidFill>
                <a:latin typeface="Open Sauce Semi-Bold"/>
              </a:rPr>
              <a:t>We could not have done it without you.  </a:t>
            </a:r>
          </a:p>
        </p:txBody>
      </p:sp>
      <p:sp>
        <p:nvSpPr>
          <p:cNvPr id="15" name="TextBox 15"/>
          <p:cNvSpPr txBox="1"/>
          <p:nvPr/>
        </p:nvSpPr>
        <p:spPr>
          <a:xfrm>
            <a:off x="-4" y="7970379"/>
            <a:ext cx="18288000" cy="1758950"/>
          </a:xfrm>
          <a:prstGeom prst="rect">
            <a:avLst/>
          </a:prstGeom>
        </p:spPr>
        <p:txBody>
          <a:bodyPr lIns="0" tIns="0" rIns="0" bIns="0" rtlCol="0" anchor="t">
            <a:spAutoFit/>
          </a:bodyPr>
          <a:lstStyle/>
          <a:p>
            <a:pPr algn="ctr">
              <a:lnSpc>
                <a:spcPts val="2800"/>
              </a:lnSpc>
              <a:spcBef>
                <a:spcPct val="0"/>
              </a:spcBef>
            </a:pPr>
            <a:r>
              <a:rPr lang="en-US" sz="2000" dirty="0">
                <a:solidFill>
                  <a:srgbClr val="FFFFFF"/>
                </a:solidFill>
                <a:latin typeface="Open Sauce Semi-Bold"/>
              </a:rPr>
              <a:t>This report was funded by Cumberland County Community Development, in direct partnership with the City of Fayetteville Economic and Community Development.  </a:t>
            </a:r>
          </a:p>
          <a:p>
            <a:pPr algn="ctr">
              <a:lnSpc>
                <a:spcPts val="2800"/>
              </a:lnSpc>
              <a:spcBef>
                <a:spcPct val="0"/>
              </a:spcBef>
            </a:pPr>
            <a:r>
              <a:rPr lang="en-US" sz="2000" dirty="0">
                <a:solidFill>
                  <a:srgbClr val="FFFFFF"/>
                </a:solidFill>
                <a:latin typeface="Open Sauce Semi-Bold"/>
              </a:rPr>
              <a:t>Prepared by Tawana Dawkins for the NC-511 Fayetteville/Cumberland County Continuum of Care.</a:t>
            </a:r>
          </a:p>
          <a:p>
            <a:pPr algn="ctr">
              <a:lnSpc>
                <a:spcPts val="2800"/>
              </a:lnSpc>
              <a:spcBef>
                <a:spcPct val="0"/>
              </a:spcBef>
            </a:pPr>
            <a:r>
              <a:rPr lang="en-US" sz="2000" dirty="0">
                <a:solidFill>
                  <a:srgbClr val="FFFFFF"/>
                </a:solidFill>
                <a:latin typeface="Open Sauce Semi-Bold"/>
              </a:rPr>
              <a:t>Point of Contact: Delores Taylor, Director</a:t>
            </a:r>
          </a:p>
          <a:p>
            <a:pPr algn="ctr">
              <a:lnSpc>
                <a:spcPts val="2800"/>
              </a:lnSpc>
              <a:spcBef>
                <a:spcPct val="0"/>
              </a:spcBef>
            </a:pPr>
            <a:r>
              <a:rPr lang="en-US" sz="2000" dirty="0">
                <a:solidFill>
                  <a:srgbClr val="FFFFFF"/>
                </a:solidFill>
                <a:latin typeface="Open Sauce Semi-Bold"/>
              </a:rPr>
              <a:t>Cumberland County Community Development.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5795" b="579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576802" y="3131438"/>
            <a:ext cx="7466382" cy="4434227"/>
          </a:xfrm>
          <a:prstGeom prst="rect">
            <a:avLst/>
          </a:prstGeom>
        </p:spPr>
        <p:txBody>
          <a:bodyPr lIns="0" tIns="0" rIns="0" bIns="0" rtlCol="0" anchor="t">
            <a:spAutoFit/>
          </a:bodyPr>
          <a:lstStyle/>
          <a:p>
            <a:pPr marL="0" lvl="0" indent="0" algn="l">
              <a:lnSpc>
                <a:spcPts val="5040"/>
              </a:lnSpc>
              <a:spcBef>
                <a:spcPct val="0"/>
              </a:spcBef>
            </a:pPr>
            <a:r>
              <a:rPr lang="en-US" sz="3600" dirty="0">
                <a:solidFill>
                  <a:srgbClr val="FFFFFF"/>
                </a:solidFill>
                <a:latin typeface="Open Sauce SemiBold"/>
              </a:rPr>
              <a:t>In an effort to ensure the safety of both our Point in Time volunteer census takers and our homeless community, it was decided that only a Sheltered Count would be conducted this year due to Covid-19 guidelines</a:t>
            </a:r>
          </a:p>
        </p:txBody>
      </p:sp>
      <p:sp>
        <p:nvSpPr>
          <p:cNvPr id="6" name="TextBox 6"/>
          <p:cNvSpPr txBox="1"/>
          <p:nvPr/>
        </p:nvSpPr>
        <p:spPr>
          <a:xfrm>
            <a:off x="9369710" y="1729630"/>
            <a:ext cx="8064950" cy="507992"/>
          </a:xfrm>
          <a:prstGeom prst="rect">
            <a:avLst/>
          </a:prstGeom>
        </p:spPr>
        <p:txBody>
          <a:bodyPr lIns="0" tIns="0" rIns="0" bIns="0" rtlCol="0" anchor="t">
            <a:spAutoFit/>
          </a:bodyPr>
          <a:lstStyle/>
          <a:p>
            <a:pPr marL="0" lvl="0" indent="0" algn="l">
              <a:lnSpc>
                <a:spcPts val="4269"/>
              </a:lnSpc>
              <a:spcBef>
                <a:spcPct val="0"/>
              </a:spcBef>
            </a:pPr>
            <a:r>
              <a:rPr lang="en-US" sz="3049">
                <a:solidFill>
                  <a:srgbClr val="FFFFFF"/>
                </a:solidFill>
                <a:latin typeface="Open Sauce Light"/>
              </a:rPr>
              <a:t>Words from the NC-511 Continuum of Care</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
        <p:nvSpPr>
          <p:cNvPr id="9" name="TextBox 9"/>
          <p:cNvSpPr txBox="1"/>
          <p:nvPr/>
        </p:nvSpPr>
        <p:spPr>
          <a:xfrm>
            <a:off x="11259979" y="8691182"/>
            <a:ext cx="4884357" cy="183084"/>
          </a:xfrm>
          <a:prstGeom prst="rect">
            <a:avLst/>
          </a:prstGeom>
        </p:spPr>
        <p:txBody>
          <a:bodyPr lIns="0" tIns="0" rIns="0" bIns="0" rtlCol="0" anchor="t">
            <a:spAutoFit/>
          </a:bodyPr>
          <a:lstStyle/>
          <a:p>
            <a:pPr>
              <a:lnSpc>
                <a:spcPts val="1399"/>
              </a:lnSpc>
            </a:pPr>
            <a:r>
              <a:rPr lang="en-US" sz="1399">
                <a:solidFill>
                  <a:srgbClr val="FFFFFF"/>
                </a:solidFill>
                <a:latin typeface="Open Sauce Light"/>
              </a:rPr>
              <a:t>NC-511 Cumberland County Fayetteville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8201756" y="1570694"/>
            <a:ext cx="8598095" cy="6771794"/>
            <a:chOff x="0" y="314325"/>
            <a:chExt cx="11464127" cy="9029058"/>
          </a:xfrm>
        </p:grpSpPr>
        <p:sp>
          <p:nvSpPr>
            <p:cNvPr id="3" name="TextBox 3"/>
            <p:cNvSpPr txBox="1"/>
            <p:nvPr/>
          </p:nvSpPr>
          <p:spPr>
            <a:xfrm>
              <a:off x="0" y="314325"/>
              <a:ext cx="11464127" cy="6254874"/>
            </a:xfrm>
            <a:prstGeom prst="rect">
              <a:avLst/>
            </a:prstGeom>
          </p:spPr>
          <p:txBody>
            <a:bodyPr lIns="0" tIns="0" rIns="0" bIns="0" rtlCol="0" anchor="t">
              <a:spAutoFit/>
            </a:bodyPr>
            <a:lstStyle/>
            <a:p>
              <a:pPr>
                <a:lnSpc>
                  <a:spcPts val="9781"/>
                </a:lnSpc>
              </a:pPr>
              <a:r>
                <a:rPr lang="en-US" sz="10990">
                  <a:solidFill>
                    <a:srgbClr val="000000"/>
                  </a:solidFill>
                  <a:latin typeface="RoxboroughCF Thin"/>
                </a:rPr>
                <a:t>2021 </a:t>
              </a:r>
            </a:p>
            <a:p>
              <a:pPr>
                <a:lnSpc>
                  <a:spcPts val="9781"/>
                </a:lnSpc>
              </a:pPr>
              <a:r>
                <a:rPr lang="en-US" sz="10990">
                  <a:solidFill>
                    <a:srgbClr val="000000"/>
                  </a:solidFill>
                  <a:latin typeface="RoxboroughCF Thin"/>
                </a:rPr>
                <a:t>Point In Time</a:t>
              </a:r>
            </a:p>
            <a:p>
              <a:pPr>
                <a:lnSpc>
                  <a:spcPts val="8104"/>
                </a:lnSpc>
              </a:pPr>
              <a:r>
                <a:rPr lang="en-US" sz="10990">
                  <a:solidFill>
                    <a:srgbClr val="000000"/>
                  </a:solidFill>
                  <a:latin typeface="RoxboroughCF Thin"/>
                </a:rPr>
                <a:t>Sheltered</a:t>
              </a:r>
              <a:r>
                <a:rPr lang="en-US" sz="9106">
                  <a:solidFill>
                    <a:srgbClr val="000000"/>
                  </a:solidFill>
                  <a:latin typeface="RoxboroughCF Thin"/>
                </a:rPr>
                <a:t> Count</a:t>
              </a:r>
            </a:p>
            <a:p>
              <a:pPr>
                <a:lnSpc>
                  <a:spcPts val="8104"/>
                </a:lnSpc>
              </a:pPr>
              <a:endParaRPr lang="en-US" sz="9106">
                <a:solidFill>
                  <a:srgbClr val="000000"/>
                </a:solidFill>
                <a:latin typeface="RoxboroughCF Thin"/>
              </a:endParaRPr>
            </a:p>
          </p:txBody>
        </p:sp>
        <p:sp>
          <p:nvSpPr>
            <p:cNvPr id="4" name="TextBox 4"/>
            <p:cNvSpPr txBox="1"/>
            <p:nvPr/>
          </p:nvSpPr>
          <p:spPr>
            <a:xfrm>
              <a:off x="240325" y="8837266"/>
              <a:ext cx="7191286" cy="506117"/>
            </a:xfrm>
            <a:prstGeom prst="rect">
              <a:avLst/>
            </a:prstGeom>
          </p:spPr>
          <p:txBody>
            <a:bodyPr lIns="0" tIns="0" rIns="0" bIns="0" rtlCol="0" anchor="t">
              <a:spAutoFit/>
            </a:bodyPr>
            <a:lstStyle/>
            <a:p>
              <a:pPr>
                <a:lnSpc>
                  <a:spcPts val="3023"/>
                </a:lnSpc>
              </a:pPr>
              <a:r>
                <a:rPr lang="en-US" sz="2826" dirty="0">
                  <a:solidFill>
                    <a:srgbClr val="000000"/>
                  </a:solidFill>
                  <a:latin typeface="RoxboroughCF Thin Italics"/>
                </a:rPr>
                <a:t>Fayetteville/Cumberland County</a:t>
              </a:r>
            </a:p>
          </p:txBody>
        </p:sp>
      </p:grpSp>
      <p:sp>
        <p:nvSpPr>
          <p:cNvPr id="5" name="TextBox 5"/>
          <p:cNvSpPr txBox="1"/>
          <p:nvPr/>
        </p:nvSpPr>
        <p:spPr>
          <a:xfrm>
            <a:off x="8610600" y="9622528"/>
            <a:ext cx="8598094" cy="286617"/>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RoxboroughCF"/>
              </a:rPr>
              <a:t>Dedicated to making homelessness:  Rare, Brief and Non-Recurring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385202" y="3695704"/>
            <a:ext cx="7874098" cy="3151825"/>
          </a:xfrm>
          <a:prstGeom prst="rect">
            <a:avLst/>
          </a:prstGeom>
        </p:spPr>
        <p:txBody>
          <a:bodyPr lIns="0" tIns="0" rIns="0" bIns="0" rtlCol="0" anchor="t">
            <a:spAutoFit/>
          </a:bodyPr>
          <a:lstStyle/>
          <a:p>
            <a:pPr marL="0" lvl="0" indent="0" algn="l">
              <a:lnSpc>
                <a:spcPts val="5040"/>
              </a:lnSpc>
              <a:spcBef>
                <a:spcPct val="0"/>
              </a:spcBef>
            </a:pPr>
            <a:r>
              <a:rPr lang="en-US" sz="3600" dirty="0">
                <a:solidFill>
                  <a:srgbClr val="FFFFFF"/>
                </a:solidFill>
                <a:latin typeface="Open Sauce SemiBold"/>
              </a:rPr>
              <a:t>On the night of January 27, 2021 there was a total of 54 sheltered homeless individuals  and families.  This is a decreased believed to be impacted by </a:t>
            </a:r>
            <a:r>
              <a:rPr lang="en-US" sz="3600" dirty="0" err="1">
                <a:solidFill>
                  <a:srgbClr val="FFFFFF"/>
                </a:solidFill>
                <a:latin typeface="Open Sauce SemiBold"/>
              </a:rPr>
              <a:t>Covid</a:t>
            </a:r>
            <a:r>
              <a:rPr lang="en-US" sz="3600" dirty="0">
                <a:solidFill>
                  <a:srgbClr val="FFFFFF"/>
                </a:solidFill>
                <a:latin typeface="Open Sauce SemiBold"/>
              </a:rPr>
              <a:t> 19.</a:t>
            </a:r>
          </a:p>
        </p:txBody>
      </p:sp>
      <p:sp>
        <p:nvSpPr>
          <p:cNvPr id="6" name="TextBox 6"/>
          <p:cNvSpPr txBox="1"/>
          <p:nvPr/>
        </p:nvSpPr>
        <p:spPr>
          <a:xfrm>
            <a:off x="9687504" y="568745"/>
            <a:ext cx="7104412" cy="1723421"/>
          </a:xfrm>
          <a:prstGeom prst="rect">
            <a:avLst/>
          </a:prstGeom>
        </p:spPr>
        <p:txBody>
          <a:bodyPr lIns="0" tIns="0" rIns="0" bIns="0" rtlCol="0" anchor="t">
            <a:spAutoFit/>
          </a:bodyPr>
          <a:lstStyle/>
          <a:p>
            <a:pPr marL="0" lvl="0" indent="0" algn="ctr">
              <a:lnSpc>
                <a:spcPts val="14700"/>
              </a:lnSpc>
              <a:spcBef>
                <a:spcPct val="0"/>
              </a:spcBef>
            </a:pPr>
            <a:r>
              <a:rPr lang="en-US" sz="10500" dirty="0">
                <a:solidFill>
                  <a:srgbClr val="FFFFFF"/>
                </a:solidFill>
                <a:latin typeface="Open Sauce Light"/>
              </a:rPr>
              <a:t>54</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
        <p:nvSpPr>
          <p:cNvPr id="9" name="TextBox 9"/>
          <p:cNvSpPr txBox="1"/>
          <p:nvPr/>
        </p:nvSpPr>
        <p:spPr>
          <a:xfrm>
            <a:off x="9687504" y="2416595"/>
            <a:ext cx="7471614" cy="318135"/>
          </a:xfrm>
          <a:prstGeom prst="rect">
            <a:avLst/>
          </a:prstGeom>
        </p:spPr>
        <p:txBody>
          <a:bodyPr lIns="0" tIns="0" rIns="0" bIns="0" rtlCol="0" anchor="t">
            <a:spAutoFit/>
          </a:bodyPr>
          <a:lstStyle/>
          <a:p>
            <a:pPr algn="ctr">
              <a:lnSpc>
                <a:spcPts val="2399"/>
              </a:lnSpc>
            </a:pPr>
            <a:r>
              <a:rPr lang="en-US" sz="2399">
                <a:solidFill>
                  <a:srgbClr val="FFFFFF"/>
                </a:solidFill>
                <a:latin typeface="Open Sauce Light"/>
              </a:rPr>
              <a:t>Sheltered Homeless Individuals and Families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27500" b="27500"/>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71137" y="751096"/>
            <a:ext cx="16745726" cy="8784808"/>
            <a:chOff x="0" y="0"/>
            <a:chExt cx="6350000" cy="3331210"/>
          </a:xfrm>
        </p:grpSpPr>
        <p:sp>
          <p:nvSpPr>
            <p:cNvPr id="3" name="Freeform 3"/>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3"/>
              <a:stretch>
                <a:fillRect t="-13619" b="-13619"/>
              </a:stretch>
            </a:blipFill>
          </p:spPr>
          <p:txBody>
            <a:bodyPr/>
            <a:lstStyle/>
            <a:p>
              <a:endParaRPr lang="en-US"/>
            </a:p>
          </p:txBody>
        </p:sp>
      </p:grpSp>
      <p:sp>
        <p:nvSpPr>
          <p:cNvPr id="4" name="AutoShape 4"/>
          <p:cNvSpPr/>
          <p:nvPr/>
        </p:nvSpPr>
        <p:spPr>
          <a:xfrm>
            <a:off x="771137" y="6345208"/>
            <a:ext cx="16745726" cy="2084343"/>
          </a:xfrm>
          <a:prstGeom prst="rect">
            <a:avLst/>
          </a:prstGeom>
          <a:solidFill>
            <a:srgbClr val="000000">
              <a:alpha val="45882"/>
            </a:srgbClr>
          </a:solidFill>
        </p:spPr>
        <p:txBody>
          <a:bodyPr/>
          <a:lstStyle/>
          <a:p>
            <a:endParaRPr lang="en-US" dirty="0"/>
          </a:p>
        </p:txBody>
      </p:sp>
      <p:sp>
        <p:nvSpPr>
          <p:cNvPr id="5" name="AutoShape 5"/>
          <p:cNvSpPr/>
          <p:nvPr/>
        </p:nvSpPr>
        <p:spPr>
          <a:xfrm>
            <a:off x="771137" y="3003491"/>
            <a:ext cx="16745726" cy="3351272"/>
          </a:xfrm>
          <a:prstGeom prst="rect">
            <a:avLst/>
          </a:prstGeom>
          <a:solidFill>
            <a:srgbClr val="FFFFFF">
              <a:alpha val="80000"/>
            </a:srgbClr>
          </a:solidFill>
        </p:spPr>
        <p:txBody>
          <a:bodyPr/>
          <a:lstStyle/>
          <a:p>
            <a:endParaRPr lang="en-US"/>
          </a:p>
        </p:txBody>
      </p:sp>
      <p:sp>
        <p:nvSpPr>
          <p:cNvPr id="6" name="AutoShape 6"/>
          <p:cNvSpPr/>
          <p:nvPr/>
        </p:nvSpPr>
        <p:spPr>
          <a:xfrm rot="-5400000">
            <a:off x="9139237" y="-5374135"/>
            <a:ext cx="9525" cy="16745726"/>
          </a:xfrm>
          <a:prstGeom prst="rect">
            <a:avLst/>
          </a:prstGeom>
          <a:solidFill>
            <a:srgbClr val="FFFFFF"/>
          </a:solidFill>
        </p:spPr>
        <p:txBody>
          <a:bodyPr/>
          <a:lstStyle/>
          <a:p>
            <a:endParaRPr lang="en-US"/>
          </a:p>
        </p:txBody>
      </p:sp>
      <p:sp>
        <p:nvSpPr>
          <p:cNvPr id="7" name="AutoShape 7"/>
          <p:cNvSpPr/>
          <p:nvPr/>
        </p:nvSpPr>
        <p:spPr>
          <a:xfrm rot="-5400000">
            <a:off x="9139223" y="61465"/>
            <a:ext cx="9554" cy="16745726"/>
          </a:xfrm>
          <a:prstGeom prst="rect">
            <a:avLst/>
          </a:prstGeom>
          <a:solidFill>
            <a:srgbClr val="FFFFFF"/>
          </a:solidFill>
        </p:spPr>
        <p:txBody>
          <a:bodyPr/>
          <a:lstStyle/>
          <a:p>
            <a:endParaRPr lang="en-US"/>
          </a:p>
        </p:txBody>
      </p:sp>
      <p:sp>
        <p:nvSpPr>
          <p:cNvPr id="8" name="AutoShape 8"/>
          <p:cNvSpPr/>
          <p:nvPr/>
        </p:nvSpPr>
        <p:spPr>
          <a:xfrm rot="-5400000">
            <a:off x="9139223" y="61465"/>
            <a:ext cx="9554" cy="16745726"/>
          </a:xfrm>
          <a:prstGeom prst="rect">
            <a:avLst/>
          </a:prstGeom>
          <a:solidFill>
            <a:srgbClr val="FFFFFF"/>
          </a:solidFill>
        </p:spPr>
        <p:txBody>
          <a:bodyPr/>
          <a:lstStyle/>
          <a:p>
            <a:endParaRPr lang="en-US"/>
          </a:p>
        </p:txBody>
      </p:sp>
      <p:grpSp>
        <p:nvGrpSpPr>
          <p:cNvPr id="9" name="Group 9"/>
          <p:cNvGrpSpPr/>
          <p:nvPr/>
        </p:nvGrpSpPr>
        <p:grpSpPr>
          <a:xfrm>
            <a:off x="771137" y="3003491"/>
            <a:ext cx="16745726" cy="3351272"/>
            <a:chOff x="0" y="0"/>
            <a:chExt cx="22327635" cy="4468362"/>
          </a:xfrm>
        </p:grpSpPr>
        <p:pic>
          <p:nvPicPr>
            <p:cNvPr id="10" name="Picture 10"/>
            <p:cNvPicPr>
              <a:picLocks noChangeAspect="1"/>
            </p:cNvPicPr>
            <p:nvPr/>
          </p:nvPicPr>
          <p:blipFill>
            <a:blip r:embed="rId4"/>
            <a:srcRect t="4831" b="4831"/>
            <a:stretch>
              <a:fillRect/>
            </a:stretch>
          </p:blipFill>
          <p:spPr>
            <a:xfrm>
              <a:off x="0" y="0"/>
              <a:ext cx="7417145" cy="4468362"/>
            </a:xfrm>
            <a:prstGeom prst="rect">
              <a:avLst/>
            </a:prstGeom>
          </p:spPr>
        </p:pic>
        <p:pic>
          <p:nvPicPr>
            <p:cNvPr id="11" name="Picture 11"/>
            <p:cNvPicPr>
              <a:picLocks noChangeAspect="1"/>
            </p:cNvPicPr>
            <p:nvPr/>
          </p:nvPicPr>
          <p:blipFill>
            <a:blip r:embed="rId5"/>
            <a:srcRect t="4817" b="4817"/>
            <a:stretch>
              <a:fillRect/>
            </a:stretch>
          </p:blipFill>
          <p:spPr>
            <a:xfrm>
              <a:off x="7455245" y="0"/>
              <a:ext cx="7417145" cy="4468362"/>
            </a:xfrm>
            <a:prstGeom prst="rect">
              <a:avLst/>
            </a:prstGeom>
          </p:spPr>
        </p:pic>
        <p:pic>
          <p:nvPicPr>
            <p:cNvPr id="12" name="Picture 12"/>
            <p:cNvPicPr>
              <a:picLocks noChangeAspect="1"/>
            </p:cNvPicPr>
            <p:nvPr/>
          </p:nvPicPr>
          <p:blipFill>
            <a:blip r:embed="rId6"/>
            <a:srcRect t="4817" b="4817"/>
            <a:stretch>
              <a:fillRect/>
            </a:stretch>
          </p:blipFill>
          <p:spPr>
            <a:xfrm>
              <a:off x="14910490" y="0"/>
              <a:ext cx="7417145" cy="4468362"/>
            </a:xfrm>
            <a:prstGeom prst="rect">
              <a:avLst/>
            </a:prstGeom>
          </p:spPr>
        </p:pic>
      </p:gr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46226" y="8877300"/>
            <a:ext cx="641574" cy="283459"/>
          </a:xfrm>
          <a:prstGeom prst="rect">
            <a:avLst/>
          </a:prstGeom>
        </p:spPr>
      </p:pic>
      <p:grpSp>
        <p:nvGrpSpPr>
          <p:cNvPr id="14" name="Group 14"/>
          <p:cNvGrpSpPr/>
          <p:nvPr/>
        </p:nvGrpSpPr>
        <p:grpSpPr>
          <a:xfrm>
            <a:off x="1986370" y="6449718"/>
            <a:ext cx="3563514" cy="2194265"/>
            <a:chOff x="0" y="0"/>
            <a:chExt cx="4751352" cy="2925687"/>
          </a:xfrm>
        </p:grpSpPr>
        <p:sp>
          <p:nvSpPr>
            <p:cNvPr id="15" name="TextBox 15"/>
            <p:cNvSpPr txBox="1"/>
            <p:nvPr/>
          </p:nvSpPr>
          <p:spPr>
            <a:xfrm>
              <a:off x="0" y="-38100"/>
              <a:ext cx="4751352" cy="970286"/>
            </a:xfrm>
            <a:prstGeom prst="rect">
              <a:avLst/>
            </a:prstGeom>
          </p:spPr>
          <p:txBody>
            <a:bodyPr lIns="0" tIns="0" rIns="0" bIns="0" rtlCol="0" anchor="t">
              <a:spAutoFit/>
            </a:bodyPr>
            <a:lstStyle/>
            <a:p>
              <a:pPr algn="ctr">
                <a:lnSpc>
                  <a:spcPts val="3041"/>
                </a:lnSpc>
              </a:pPr>
              <a:r>
                <a:rPr lang="en-US" sz="2172" dirty="0">
                  <a:solidFill>
                    <a:srgbClr val="FFFFFF"/>
                  </a:solidFill>
                  <a:latin typeface="Open Sauce Light Bold"/>
                </a:rPr>
                <a:t>Emergency Shelter</a:t>
              </a:r>
            </a:p>
            <a:p>
              <a:pPr marL="0" lvl="0" indent="0" algn="ctr">
                <a:lnSpc>
                  <a:spcPts val="3041"/>
                </a:lnSpc>
                <a:spcBef>
                  <a:spcPct val="0"/>
                </a:spcBef>
              </a:pPr>
              <a:r>
                <a:rPr lang="en-US" sz="2172" dirty="0">
                  <a:solidFill>
                    <a:srgbClr val="FFFFFF"/>
                  </a:solidFill>
                  <a:latin typeface="Open Sauce Light Bold"/>
                </a:rPr>
                <a:t>Safe Haven</a:t>
              </a:r>
            </a:p>
          </p:txBody>
        </p:sp>
        <p:sp>
          <p:nvSpPr>
            <p:cNvPr id="16" name="TextBox 16"/>
            <p:cNvSpPr txBox="1"/>
            <p:nvPr/>
          </p:nvSpPr>
          <p:spPr>
            <a:xfrm>
              <a:off x="450955" y="1021545"/>
              <a:ext cx="3849441" cy="1904142"/>
            </a:xfrm>
            <a:prstGeom prst="rect">
              <a:avLst/>
            </a:prstGeom>
          </p:spPr>
          <p:txBody>
            <a:bodyPr lIns="0" tIns="0" rIns="0" bIns="0" rtlCol="0" anchor="t">
              <a:spAutoFit/>
            </a:bodyPr>
            <a:lstStyle/>
            <a:p>
              <a:pPr algn="ctr">
                <a:lnSpc>
                  <a:spcPts val="2948"/>
                </a:lnSpc>
              </a:pPr>
              <a:r>
                <a:rPr lang="en-US" sz="1400" spc="-24" dirty="0">
                  <a:solidFill>
                    <a:srgbClr val="FFFFFF"/>
                  </a:solidFill>
                  <a:latin typeface="Arimo" panose="020B0604020202020204" charset="0"/>
                  <a:ea typeface="Arimo" panose="020B0604020202020204" charset="0"/>
                  <a:cs typeface="Arimo" panose="020B0604020202020204" charset="0"/>
                </a:rPr>
                <a:t>Total Number of Households  1</a:t>
              </a:r>
            </a:p>
            <a:p>
              <a:pPr algn="ctr">
                <a:lnSpc>
                  <a:spcPts val="2948"/>
                </a:lnSpc>
              </a:pPr>
              <a:r>
                <a:rPr lang="en-US" sz="1400" spc="-16" dirty="0">
                  <a:solidFill>
                    <a:srgbClr val="FFFFFF"/>
                  </a:solidFill>
                  <a:latin typeface="Arimo" panose="020B0604020202020204" charset="0"/>
                  <a:ea typeface="Arimo" panose="020B0604020202020204" charset="0"/>
                  <a:cs typeface="Arimo" panose="020B0604020202020204" charset="0"/>
                </a:rPr>
                <a:t>Total Number of Persons      1</a:t>
              </a:r>
            </a:p>
            <a:p>
              <a:pPr algn="ctr">
                <a:lnSpc>
                  <a:spcPts val="2948"/>
                </a:lnSpc>
              </a:pPr>
              <a:r>
                <a:rPr lang="en-US" sz="1400" spc="-16" dirty="0">
                  <a:solidFill>
                    <a:srgbClr val="FFFFFF"/>
                  </a:solidFill>
                  <a:latin typeface="Arimo" panose="020B0604020202020204" charset="0"/>
                  <a:ea typeface="Arimo" panose="020B0604020202020204" charset="0"/>
                  <a:cs typeface="Arimo" panose="020B0604020202020204" charset="0"/>
                </a:rPr>
                <a:t>Total Number of Veterans     1</a:t>
              </a:r>
            </a:p>
            <a:p>
              <a:pPr algn="ctr">
                <a:lnSpc>
                  <a:spcPts val="2948"/>
                </a:lnSpc>
                <a:spcBef>
                  <a:spcPct val="0"/>
                </a:spcBef>
              </a:pPr>
              <a:endParaRPr lang="en-US" sz="1086" spc="-16" dirty="0">
                <a:solidFill>
                  <a:srgbClr val="FFFFFF"/>
                </a:solidFill>
                <a:latin typeface="Arimo"/>
              </a:endParaRPr>
            </a:p>
          </p:txBody>
        </p:sp>
      </p:grpSp>
      <p:grpSp>
        <p:nvGrpSpPr>
          <p:cNvPr id="17" name="Group 17"/>
          <p:cNvGrpSpPr/>
          <p:nvPr/>
        </p:nvGrpSpPr>
        <p:grpSpPr>
          <a:xfrm>
            <a:off x="7082842" y="6459805"/>
            <a:ext cx="4122314" cy="2226675"/>
            <a:chOff x="0" y="-38100"/>
            <a:chExt cx="5496419" cy="2654157"/>
          </a:xfrm>
        </p:grpSpPr>
        <p:sp>
          <p:nvSpPr>
            <p:cNvPr id="18" name="TextBox 18"/>
            <p:cNvSpPr txBox="1"/>
            <p:nvPr/>
          </p:nvSpPr>
          <p:spPr>
            <a:xfrm>
              <a:off x="0" y="-38100"/>
              <a:ext cx="5496419" cy="467408"/>
            </a:xfrm>
            <a:prstGeom prst="rect">
              <a:avLst/>
            </a:prstGeom>
          </p:spPr>
          <p:txBody>
            <a:bodyPr lIns="0" tIns="0" rIns="0" bIns="0" rtlCol="0" anchor="t">
              <a:spAutoFit/>
            </a:bodyPr>
            <a:lstStyle/>
            <a:p>
              <a:pPr marL="0" lvl="0" indent="0" algn="ctr">
                <a:lnSpc>
                  <a:spcPts val="3041"/>
                </a:lnSpc>
                <a:spcBef>
                  <a:spcPct val="0"/>
                </a:spcBef>
              </a:pPr>
              <a:r>
                <a:rPr lang="en-US" sz="2172" dirty="0">
                  <a:solidFill>
                    <a:srgbClr val="FFFFFF"/>
                  </a:solidFill>
                  <a:latin typeface="Open Sauce Light Bold"/>
                </a:rPr>
                <a:t>Transitional Housing</a:t>
              </a:r>
            </a:p>
          </p:txBody>
        </p:sp>
        <p:sp>
          <p:nvSpPr>
            <p:cNvPr id="19" name="TextBox 19"/>
            <p:cNvSpPr txBox="1"/>
            <p:nvPr/>
          </p:nvSpPr>
          <p:spPr>
            <a:xfrm>
              <a:off x="521671" y="711915"/>
              <a:ext cx="4453078" cy="1904142"/>
            </a:xfrm>
            <a:prstGeom prst="rect">
              <a:avLst/>
            </a:prstGeom>
          </p:spPr>
          <p:txBody>
            <a:bodyPr lIns="0" tIns="0" rIns="0" bIns="0" rtlCol="0" anchor="t">
              <a:spAutoFit/>
            </a:bodyPr>
            <a:lstStyle/>
            <a:p>
              <a:pPr algn="ctr">
                <a:lnSpc>
                  <a:spcPts val="2948"/>
                </a:lnSpc>
              </a:pPr>
              <a:r>
                <a:rPr lang="en-US" sz="1400" spc="-24" dirty="0">
                  <a:solidFill>
                    <a:srgbClr val="FFFFFF"/>
                  </a:solidFill>
                  <a:latin typeface="Arimo" panose="020B0604020202020204" charset="0"/>
                  <a:ea typeface="Arimo" panose="020B0604020202020204" charset="0"/>
                  <a:cs typeface="Arimo" panose="020B0604020202020204" charset="0"/>
                </a:rPr>
                <a:t>Total Number of Households  1</a:t>
              </a:r>
            </a:p>
            <a:p>
              <a:pPr algn="ctr">
                <a:lnSpc>
                  <a:spcPts val="2948"/>
                </a:lnSpc>
              </a:pPr>
              <a:r>
                <a:rPr lang="en-US" sz="1400" spc="-16" dirty="0">
                  <a:solidFill>
                    <a:srgbClr val="FFFFFF"/>
                  </a:solidFill>
                  <a:latin typeface="Arimo" panose="020B0604020202020204" charset="0"/>
                  <a:ea typeface="Arimo" panose="020B0604020202020204" charset="0"/>
                  <a:cs typeface="Arimo" panose="020B0604020202020204" charset="0"/>
                </a:rPr>
                <a:t>Total Number of Persons       2</a:t>
              </a:r>
            </a:p>
            <a:p>
              <a:pPr algn="ctr">
                <a:lnSpc>
                  <a:spcPts val="2948"/>
                </a:lnSpc>
              </a:pPr>
              <a:r>
                <a:rPr lang="en-US" sz="1400" spc="-16" dirty="0">
                  <a:solidFill>
                    <a:srgbClr val="FFFFFF"/>
                  </a:solidFill>
                  <a:latin typeface="Arimo" panose="020B0604020202020204" charset="0"/>
                  <a:ea typeface="Arimo" panose="020B0604020202020204" charset="0"/>
                  <a:cs typeface="Arimo" panose="020B0604020202020204" charset="0"/>
                </a:rPr>
                <a:t>Total Number of Veterans     1</a:t>
              </a:r>
            </a:p>
            <a:p>
              <a:pPr algn="ctr">
                <a:lnSpc>
                  <a:spcPts val="2948"/>
                </a:lnSpc>
                <a:spcBef>
                  <a:spcPct val="0"/>
                </a:spcBef>
              </a:pPr>
              <a:endParaRPr lang="en-US" sz="1086" spc="-16" dirty="0">
                <a:solidFill>
                  <a:srgbClr val="FFFFFF"/>
                </a:solidFill>
                <a:latin typeface="Arimo"/>
              </a:endParaRPr>
            </a:p>
          </p:txBody>
        </p:sp>
      </p:grpSp>
      <p:grpSp>
        <p:nvGrpSpPr>
          <p:cNvPr id="20" name="Group 20"/>
          <p:cNvGrpSpPr/>
          <p:nvPr/>
        </p:nvGrpSpPr>
        <p:grpSpPr>
          <a:xfrm>
            <a:off x="13151430" y="6523357"/>
            <a:ext cx="3517036" cy="1506290"/>
            <a:chOff x="0" y="-38100"/>
            <a:chExt cx="4689382" cy="2008387"/>
          </a:xfrm>
        </p:grpSpPr>
        <p:sp>
          <p:nvSpPr>
            <p:cNvPr id="21" name="TextBox 21"/>
            <p:cNvSpPr txBox="1"/>
            <p:nvPr/>
          </p:nvSpPr>
          <p:spPr>
            <a:xfrm>
              <a:off x="0" y="-38100"/>
              <a:ext cx="4689382" cy="467408"/>
            </a:xfrm>
            <a:prstGeom prst="rect">
              <a:avLst/>
            </a:prstGeom>
          </p:spPr>
          <p:txBody>
            <a:bodyPr lIns="0" tIns="0" rIns="0" bIns="0" rtlCol="0" anchor="t">
              <a:spAutoFit/>
            </a:bodyPr>
            <a:lstStyle/>
            <a:p>
              <a:pPr marL="0" lvl="0" indent="0">
                <a:lnSpc>
                  <a:spcPts val="3041"/>
                </a:lnSpc>
                <a:spcBef>
                  <a:spcPct val="0"/>
                </a:spcBef>
              </a:pPr>
              <a:r>
                <a:rPr lang="en-US" sz="2172" dirty="0">
                  <a:solidFill>
                    <a:srgbClr val="FFFFFF"/>
                  </a:solidFill>
                  <a:latin typeface="Open Sauce Light Bold"/>
                </a:rPr>
                <a:t>                Total</a:t>
              </a:r>
            </a:p>
          </p:txBody>
        </p:sp>
        <p:sp>
          <p:nvSpPr>
            <p:cNvPr id="22" name="TextBox 22"/>
            <p:cNvSpPr txBox="1"/>
            <p:nvPr/>
          </p:nvSpPr>
          <p:spPr>
            <a:xfrm>
              <a:off x="222538" y="542631"/>
              <a:ext cx="4244307" cy="1427656"/>
            </a:xfrm>
            <a:prstGeom prst="rect">
              <a:avLst/>
            </a:prstGeom>
          </p:spPr>
          <p:txBody>
            <a:bodyPr wrap="square" lIns="0" tIns="0" rIns="0" bIns="0" rtlCol="0" anchor="t">
              <a:spAutoFit/>
            </a:bodyPr>
            <a:lstStyle/>
            <a:p>
              <a:pPr algn="ctr">
                <a:lnSpc>
                  <a:spcPts val="2948"/>
                </a:lnSpc>
              </a:pPr>
              <a:r>
                <a:rPr lang="en-US" sz="1400" spc="-24" dirty="0">
                  <a:solidFill>
                    <a:srgbClr val="FFFFFF"/>
                  </a:solidFill>
                  <a:latin typeface="Arimo" panose="020B0604020202020204" charset="0"/>
                  <a:ea typeface="Arimo" panose="020B0604020202020204" charset="0"/>
                  <a:cs typeface="Arimo" panose="020B0604020202020204" charset="0"/>
                </a:rPr>
                <a:t>Total Number of Households   2</a:t>
              </a:r>
            </a:p>
            <a:p>
              <a:pPr algn="ctr">
                <a:lnSpc>
                  <a:spcPts val="2948"/>
                </a:lnSpc>
              </a:pPr>
              <a:r>
                <a:rPr lang="en-US" sz="1400" spc="-24" dirty="0">
                  <a:solidFill>
                    <a:srgbClr val="FFFFFF"/>
                  </a:solidFill>
                  <a:latin typeface="Arimo" panose="020B0604020202020204" charset="0"/>
                  <a:ea typeface="Arimo" panose="020B0604020202020204" charset="0"/>
                  <a:cs typeface="Arimo" panose="020B0604020202020204" charset="0"/>
                </a:rPr>
                <a:t>Total Number of Persons         3</a:t>
              </a:r>
            </a:p>
            <a:p>
              <a:pPr algn="ctr">
                <a:lnSpc>
                  <a:spcPts val="2948"/>
                </a:lnSpc>
                <a:spcBef>
                  <a:spcPct val="0"/>
                </a:spcBef>
              </a:pPr>
              <a:r>
                <a:rPr lang="en-US" sz="1400" spc="-24" dirty="0">
                  <a:solidFill>
                    <a:srgbClr val="FFFFFF"/>
                  </a:solidFill>
                  <a:latin typeface="Arimo" panose="020B0604020202020204" charset="0"/>
                  <a:ea typeface="Arimo" panose="020B0604020202020204" charset="0"/>
                  <a:cs typeface="Arimo" panose="020B0604020202020204" charset="0"/>
                </a:rPr>
                <a:t>Total Number of Veterans       2</a:t>
              </a:r>
            </a:p>
          </p:txBody>
        </p:sp>
      </p:grpSp>
      <p:sp>
        <p:nvSpPr>
          <p:cNvPr id="23" name="TextBox 23"/>
          <p:cNvSpPr txBox="1"/>
          <p:nvPr/>
        </p:nvSpPr>
        <p:spPr>
          <a:xfrm>
            <a:off x="1532935" y="947774"/>
            <a:ext cx="11791456" cy="1276350"/>
          </a:xfrm>
          <a:prstGeom prst="rect">
            <a:avLst/>
          </a:prstGeom>
        </p:spPr>
        <p:txBody>
          <a:bodyPr lIns="0" tIns="0" rIns="0" bIns="0" rtlCol="0" anchor="t">
            <a:spAutoFit/>
          </a:bodyPr>
          <a:lstStyle/>
          <a:p>
            <a:pPr marL="0" lvl="0" indent="0" algn="l">
              <a:lnSpc>
                <a:spcPts val="10499"/>
              </a:lnSpc>
              <a:spcBef>
                <a:spcPct val="0"/>
              </a:spcBef>
            </a:pPr>
            <a:r>
              <a:rPr lang="en-US" sz="7499">
                <a:solidFill>
                  <a:srgbClr val="FFFFFF"/>
                </a:solidFill>
                <a:latin typeface="Open Sauce SemiBold"/>
              </a:rPr>
              <a:t>Total Veteran Count</a:t>
            </a:r>
          </a:p>
        </p:txBody>
      </p:sp>
      <p:sp>
        <p:nvSpPr>
          <p:cNvPr id="24" name="TextBox 24"/>
          <p:cNvSpPr txBox="1"/>
          <p:nvPr/>
        </p:nvSpPr>
        <p:spPr>
          <a:xfrm>
            <a:off x="1130305" y="8941775"/>
            <a:ext cx="9268751" cy="183084"/>
          </a:xfrm>
          <a:prstGeom prst="rect">
            <a:avLst/>
          </a:prstGeom>
        </p:spPr>
        <p:txBody>
          <a:bodyPr lIns="0" tIns="0" rIns="0" bIns="0" rtlCol="0" anchor="t">
            <a:spAutoFit/>
          </a:bodyPr>
          <a:lstStyle/>
          <a:p>
            <a:pPr>
              <a:lnSpc>
                <a:spcPts val="1399"/>
              </a:lnSpc>
            </a:pPr>
            <a:r>
              <a:rPr lang="en-US" sz="1399">
                <a:solidFill>
                  <a:srgbClr val="FFFFFF"/>
                </a:solidFill>
                <a:latin typeface="Open Sauce Light"/>
              </a:rPr>
              <a:t>Images, 2021. Canva Images. Retrieved March 29, 2021 from https://www.Canva.com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385202" y="4639098"/>
            <a:ext cx="7874098" cy="1233094"/>
          </a:xfrm>
          <a:prstGeom prst="rect">
            <a:avLst/>
          </a:prstGeom>
        </p:spPr>
        <p:txBody>
          <a:bodyPr lIns="0" tIns="0" rIns="0" bIns="0" rtlCol="0" anchor="t">
            <a:spAutoFit/>
          </a:bodyPr>
          <a:lstStyle/>
          <a:p>
            <a:pPr marL="0" lvl="0" indent="0" algn="l">
              <a:lnSpc>
                <a:spcPts val="5040"/>
              </a:lnSpc>
              <a:spcBef>
                <a:spcPct val="0"/>
              </a:spcBef>
            </a:pPr>
            <a:r>
              <a:rPr lang="en-US" sz="3600">
                <a:solidFill>
                  <a:srgbClr val="FFFFFF"/>
                </a:solidFill>
                <a:latin typeface="Open Sauce SemiBold"/>
              </a:rPr>
              <a:t>Homeless Adults admitted to having a Serious Mental Illness</a:t>
            </a:r>
          </a:p>
        </p:txBody>
      </p:sp>
      <p:sp>
        <p:nvSpPr>
          <p:cNvPr id="6" name="TextBox 6"/>
          <p:cNvSpPr txBox="1"/>
          <p:nvPr/>
        </p:nvSpPr>
        <p:spPr>
          <a:xfrm>
            <a:off x="9687504" y="568745"/>
            <a:ext cx="7104412" cy="1800225"/>
          </a:xfrm>
          <a:prstGeom prst="rect">
            <a:avLst/>
          </a:prstGeom>
        </p:spPr>
        <p:txBody>
          <a:bodyPr lIns="0" tIns="0" rIns="0" bIns="0" rtlCol="0" anchor="t">
            <a:spAutoFit/>
          </a:bodyPr>
          <a:lstStyle/>
          <a:p>
            <a:pPr marL="0" lvl="0" indent="0" algn="ctr">
              <a:lnSpc>
                <a:spcPts val="14700"/>
              </a:lnSpc>
              <a:spcBef>
                <a:spcPct val="0"/>
              </a:spcBef>
            </a:pPr>
            <a:r>
              <a:rPr lang="en-US" sz="10500">
                <a:solidFill>
                  <a:srgbClr val="FFFFFF"/>
                </a:solidFill>
                <a:latin typeface="Open Sauce Light"/>
              </a:rPr>
              <a:t>2</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
        <p:nvSpPr>
          <p:cNvPr id="9" name="TextBox 9"/>
          <p:cNvSpPr txBox="1"/>
          <p:nvPr/>
        </p:nvSpPr>
        <p:spPr>
          <a:xfrm>
            <a:off x="9687504" y="2416595"/>
            <a:ext cx="7471614" cy="318135"/>
          </a:xfrm>
          <a:prstGeom prst="rect">
            <a:avLst/>
          </a:prstGeom>
        </p:spPr>
        <p:txBody>
          <a:bodyPr lIns="0" tIns="0" rIns="0" bIns="0" rtlCol="0" anchor="t">
            <a:spAutoFit/>
          </a:bodyPr>
          <a:lstStyle/>
          <a:p>
            <a:pPr algn="ctr">
              <a:lnSpc>
                <a:spcPts val="2399"/>
              </a:lnSpc>
            </a:pPr>
            <a:r>
              <a:rPr lang="en-US" sz="2399">
                <a:solidFill>
                  <a:srgbClr val="FFFFFF"/>
                </a:solidFill>
                <a:latin typeface="Open Sauce Light"/>
              </a:rPr>
              <a:t>Sheltered Homeless Individuals and Families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4591" b="4591"/>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385202" y="4639098"/>
            <a:ext cx="7874098" cy="1233094"/>
          </a:xfrm>
          <a:prstGeom prst="rect">
            <a:avLst/>
          </a:prstGeom>
        </p:spPr>
        <p:txBody>
          <a:bodyPr lIns="0" tIns="0" rIns="0" bIns="0" rtlCol="0" anchor="t">
            <a:spAutoFit/>
          </a:bodyPr>
          <a:lstStyle/>
          <a:p>
            <a:pPr marL="0" lvl="0" indent="0" algn="l">
              <a:lnSpc>
                <a:spcPts val="5040"/>
              </a:lnSpc>
              <a:spcBef>
                <a:spcPct val="0"/>
              </a:spcBef>
            </a:pPr>
            <a:r>
              <a:rPr lang="en-US" sz="3600">
                <a:solidFill>
                  <a:srgbClr val="FFFFFF"/>
                </a:solidFill>
                <a:latin typeface="Open Sauce SemiBold"/>
              </a:rPr>
              <a:t>Homeless Adults admitted to having a Substance Use Disorder</a:t>
            </a:r>
          </a:p>
        </p:txBody>
      </p:sp>
      <p:sp>
        <p:nvSpPr>
          <p:cNvPr id="6" name="TextBox 6"/>
          <p:cNvSpPr txBox="1"/>
          <p:nvPr/>
        </p:nvSpPr>
        <p:spPr>
          <a:xfrm>
            <a:off x="9687504" y="568745"/>
            <a:ext cx="7104412" cy="1800225"/>
          </a:xfrm>
          <a:prstGeom prst="rect">
            <a:avLst/>
          </a:prstGeom>
        </p:spPr>
        <p:txBody>
          <a:bodyPr lIns="0" tIns="0" rIns="0" bIns="0" rtlCol="0" anchor="t">
            <a:spAutoFit/>
          </a:bodyPr>
          <a:lstStyle/>
          <a:p>
            <a:pPr marL="0" lvl="0" indent="0" algn="ctr">
              <a:lnSpc>
                <a:spcPts val="14700"/>
              </a:lnSpc>
              <a:spcBef>
                <a:spcPct val="0"/>
              </a:spcBef>
            </a:pPr>
            <a:r>
              <a:rPr lang="en-US" sz="10500">
                <a:solidFill>
                  <a:srgbClr val="FFFFFF"/>
                </a:solidFill>
                <a:latin typeface="Open Sauce Light"/>
              </a:rPr>
              <a:t>1</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
        <p:nvSpPr>
          <p:cNvPr id="9" name="TextBox 9"/>
          <p:cNvSpPr txBox="1"/>
          <p:nvPr/>
        </p:nvSpPr>
        <p:spPr>
          <a:xfrm>
            <a:off x="9687504" y="2416595"/>
            <a:ext cx="7471614" cy="318135"/>
          </a:xfrm>
          <a:prstGeom prst="rect">
            <a:avLst/>
          </a:prstGeom>
        </p:spPr>
        <p:txBody>
          <a:bodyPr lIns="0" tIns="0" rIns="0" bIns="0" rtlCol="0" anchor="t">
            <a:spAutoFit/>
          </a:bodyPr>
          <a:lstStyle/>
          <a:p>
            <a:pPr algn="ctr">
              <a:lnSpc>
                <a:spcPts val="2399"/>
              </a:lnSpc>
            </a:pPr>
            <a:r>
              <a:rPr lang="en-US" sz="2399">
                <a:solidFill>
                  <a:srgbClr val="FFFFFF"/>
                </a:solidFill>
                <a:latin typeface="Open Sauce Light"/>
              </a:rPr>
              <a:t>Sheltered Homeless Individuals and Families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385202" y="4953563"/>
            <a:ext cx="7874098" cy="604165"/>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FFFFFF"/>
                </a:solidFill>
                <a:latin typeface="Open Sauce SemiBold"/>
              </a:rPr>
              <a:t>Adults with HIV/AIDS</a:t>
            </a:r>
          </a:p>
        </p:txBody>
      </p:sp>
      <p:sp>
        <p:nvSpPr>
          <p:cNvPr id="6" name="TextBox 6"/>
          <p:cNvSpPr txBox="1"/>
          <p:nvPr/>
        </p:nvSpPr>
        <p:spPr>
          <a:xfrm>
            <a:off x="9687504" y="568745"/>
            <a:ext cx="7104412" cy="1800225"/>
          </a:xfrm>
          <a:prstGeom prst="rect">
            <a:avLst/>
          </a:prstGeom>
        </p:spPr>
        <p:txBody>
          <a:bodyPr lIns="0" tIns="0" rIns="0" bIns="0" rtlCol="0" anchor="t">
            <a:spAutoFit/>
          </a:bodyPr>
          <a:lstStyle/>
          <a:p>
            <a:pPr marL="0" lvl="0" indent="0" algn="ctr">
              <a:lnSpc>
                <a:spcPts val="14700"/>
              </a:lnSpc>
              <a:spcBef>
                <a:spcPct val="0"/>
              </a:spcBef>
            </a:pPr>
            <a:r>
              <a:rPr lang="en-US" sz="10500">
                <a:solidFill>
                  <a:srgbClr val="FFFFFF"/>
                </a:solidFill>
                <a:latin typeface="Open Sauce Light"/>
              </a:rPr>
              <a:t>0</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
        <p:nvSpPr>
          <p:cNvPr id="9" name="TextBox 9"/>
          <p:cNvSpPr txBox="1"/>
          <p:nvPr/>
        </p:nvSpPr>
        <p:spPr>
          <a:xfrm>
            <a:off x="9687504" y="2416595"/>
            <a:ext cx="7471614" cy="318135"/>
          </a:xfrm>
          <a:prstGeom prst="rect">
            <a:avLst/>
          </a:prstGeom>
        </p:spPr>
        <p:txBody>
          <a:bodyPr lIns="0" tIns="0" rIns="0" bIns="0" rtlCol="0" anchor="t">
            <a:spAutoFit/>
          </a:bodyPr>
          <a:lstStyle/>
          <a:p>
            <a:pPr algn="ctr">
              <a:lnSpc>
                <a:spcPts val="2399"/>
              </a:lnSpc>
            </a:pPr>
            <a:r>
              <a:rPr lang="en-US" sz="2399">
                <a:solidFill>
                  <a:srgbClr val="FFFFFF"/>
                </a:solidFill>
                <a:latin typeface="Open Sauce Light"/>
              </a:rPr>
              <a:t>Sheltered Homeless Individuals and Families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385202" y="4639098"/>
            <a:ext cx="7874098" cy="1233094"/>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FFFFFF"/>
                </a:solidFill>
                <a:latin typeface="Open Sauce SemiBold"/>
              </a:rPr>
              <a:t>Adult Survivors of Domestic Violence</a:t>
            </a:r>
          </a:p>
        </p:txBody>
      </p:sp>
      <p:sp>
        <p:nvSpPr>
          <p:cNvPr id="6" name="TextBox 6"/>
          <p:cNvSpPr txBox="1"/>
          <p:nvPr/>
        </p:nvSpPr>
        <p:spPr>
          <a:xfrm>
            <a:off x="9687504" y="568745"/>
            <a:ext cx="7104412" cy="1800225"/>
          </a:xfrm>
          <a:prstGeom prst="rect">
            <a:avLst/>
          </a:prstGeom>
        </p:spPr>
        <p:txBody>
          <a:bodyPr lIns="0" tIns="0" rIns="0" bIns="0" rtlCol="0" anchor="t">
            <a:spAutoFit/>
          </a:bodyPr>
          <a:lstStyle/>
          <a:p>
            <a:pPr marL="0" lvl="0" indent="0" algn="ctr">
              <a:lnSpc>
                <a:spcPts val="14700"/>
              </a:lnSpc>
              <a:spcBef>
                <a:spcPct val="0"/>
              </a:spcBef>
            </a:pPr>
            <a:r>
              <a:rPr lang="en-US" sz="10500">
                <a:solidFill>
                  <a:srgbClr val="FFFFFF"/>
                </a:solidFill>
                <a:latin typeface="Open Sauce Light"/>
              </a:rPr>
              <a:t>12</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
        <p:nvSpPr>
          <p:cNvPr id="9" name="TextBox 9"/>
          <p:cNvSpPr txBox="1"/>
          <p:nvPr/>
        </p:nvSpPr>
        <p:spPr>
          <a:xfrm>
            <a:off x="9687504" y="2416595"/>
            <a:ext cx="7471614" cy="318135"/>
          </a:xfrm>
          <a:prstGeom prst="rect">
            <a:avLst/>
          </a:prstGeom>
        </p:spPr>
        <p:txBody>
          <a:bodyPr lIns="0" tIns="0" rIns="0" bIns="0" rtlCol="0" anchor="t">
            <a:spAutoFit/>
          </a:bodyPr>
          <a:lstStyle/>
          <a:p>
            <a:pPr algn="ctr">
              <a:lnSpc>
                <a:spcPts val="2399"/>
              </a:lnSpc>
            </a:pPr>
            <a:r>
              <a:rPr lang="en-US" sz="2399">
                <a:solidFill>
                  <a:srgbClr val="FFFFFF"/>
                </a:solidFill>
                <a:latin typeface="Open Sauce Light"/>
              </a:rPr>
              <a:t>Sheltered Homeless Individuals and Families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10942</TotalTime>
  <Words>1020</Words>
  <Application>Microsoft Office PowerPoint</Application>
  <PresentationFormat>Custom</PresentationFormat>
  <Paragraphs>104</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Open Sauce Light Bold</vt:lpstr>
      <vt:lpstr>Trocchi</vt:lpstr>
      <vt:lpstr>Arimo</vt:lpstr>
      <vt:lpstr>RoxboroughCF</vt:lpstr>
      <vt:lpstr>RoxboroughCF Thin</vt:lpstr>
      <vt:lpstr>Calibri</vt:lpstr>
      <vt:lpstr>Open Sauce Light</vt:lpstr>
      <vt:lpstr>Open Sauce SemiBold</vt:lpstr>
      <vt:lpstr>Open Sauce Semi-Bold</vt:lpstr>
      <vt:lpstr>Arial</vt:lpstr>
      <vt:lpstr>RoxboroughCF Thin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Point In Time Homeless Count</dc:title>
  <dc:creator>Tawana Dawkins</dc:creator>
  <cp:lastModifiedBy>Tawana</cp:lastModifiedBy>
  <cp:revision>21</cp:revision>
  <cp:lastPrinted>2021-04-06T11:54:47Z</cp:lastPrinted>
  <dcterms:created xsi:type="dcterms:W3CDTF">2006-08-16T00:00:00Z</dcterms:created>
  <dcterms:modified xsi:type="dcterms:W3CDTF">2024-02-23T15:26:41Z</dcterms:modified>
  <dc:identifier>DAEXh8hvObc</dc:identifier>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