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65" r:id="rId5"/>
    <p:sldId id="266" r:id="rId6"/>
    <p:sldId id="267" r:id="rId7"/>
    <p:sldId id="268" r:id="rId8"/>
    <p:sldId id="269" r:id="rId9"/>
    <p:sldId id="270" r:id="rId10"/>
    <p:sldId id="271" r:id="rId11"/>
    <p:sldId id="272" r:id="rId12"/>
    <p:sldId id="273" r:id="rId13"/>
    <p:sldId id="275" r:id="rId14"/>
    <p:sldId id="276" r:id="rId15"/>
    <p:sldId id="277" r:id="rId16"/>
    <p:sldId id="278" r:id="rId17"/>
    <p:sldId id="280" r:id="rId18"/>
    <p:sldId id="281" r:id="rId19"/>
    <p:sldId id="282" r:id="rId20"/>
    <p:sldId id="283" r:id="rId21"/>
    <p:sldId id="284" r:id="rId22"/>
    <p:sldId id="285" r:id="rId23"/>
    <p:sldId id="286" r:id="rId24"/>
    <p:sldId id="287" r:id="rId25"/>
    <p:sldId id="288" r:id="rId26"/>
    <p:sldId id="289"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Canva Sans" panose="020B0604020202020204" charset="0"/>
      <p:regular r:id="rId32"/>
    </p:embeddedFont>
    <p:embeddedFont>
      <p:font typeface="Canva Sans Bold" panose="020B0604020202020204" charset="0"/>
      <p:regular r:id="rId33"/>
    </p:embeddedFont>
    <p:embeddedFont>
      <p:font typeface="Open Sauce Light" panose="020B0604020202020204" charset="0"/>
      <p:regular r:id="rId34"/>
    </p:embeddedFont>
    <p:embeddedFont>
      <p:font typeface="Open Sauce Light Bold" panose="020B0604020202020204" charset="0"/>
      <p:regular r:id="rId35"/>
    </p:embeddedFont>
    <p:embeddedFont>
      <p:font typeface="Open Sauce Light Italics" panose="020B0604020202020204" charset="0"/>
      <p:regular r:id="rId36"/>
    </p:embeddedFont>
    <p:embeddedFont>
      <p:font typeface="Open Sauce SemiBold" panose="020B0604020202020204" charset="0"/>
      <p:regular r:id="rId37"/>
    </p:embeddedFont>
    <p:embeddedFont>
      <p:font typeface="Open Sauce Semi-Bold" panose="020B0604020202020204" charset="0"/>
      <p:regular r:id="rId38"/>
    </p:embeddedFont>
    <p:embeddedFont>
      <p:font typeface="Open Sauce SemiBold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84925" autoAdjust="0"/>
  </p:normalViewPr>
  <p:slideViewPr>
    <p:cSldViewPr>
      <p:cViewPr varScale="1">
        <p:scale>
          <a:sx n="54" d="100"/>
          <a:sy n="54" d="100"/>
        </p:scale>
        <p:origin x="78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4.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svg"/><Relationship Id="rId4" Type="http://schemas.openxmlformats.org/officeDocument/2006/relationships/image" Target="../media/image56.jpe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5.jpe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62.svg"/><Relationship Id="rId4" Type="http://schemas.openxmlformats.org/officeDocument/2006/relationships/image" Target="../media/image64.jpe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5.jpeg"/><Relationship Id="rId7" Type="http://schemas.openxmlformats.org/officeDocument/2006/relationships/image" Target="../media/image67.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312237" y="1028700"/>
            <a:ext cx="7812333" cy="7813895"/>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cubicBezTo>
                    <a:pt x="11691239" y="727202"/>
                    <a:pt x="11691239" y="727202"/>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ubicBezTo>
                    <a:pt x="0" y="10964037"/>
                    <a:pt x="0" y="10964037"/>
                    <a:pt x="0" y="10964037"/>
                  </a:cubicBezTo>
                  <a:close/>
                </a:path>
              </a:pathLst>
            </a:custGeom>
            <a:blipFill>
              <a:blip r:embed="rId3"/>
              <a:stretch>
                <a:fillRect l="-24921" r="-24921"/>
              </a:stretch>
            </a:blipFill>
          </p:spPr>
          <p:txBody>
            <a:bodyPr/>
            <a:lstStyle/>
            <a:p>
              <a:endParaRPr lang="en-US"/>
            </a:p>
          </p:txBody>
        </p:sp>
      </p:grpSp>
      <p:grpSp>
        <p:nvGrpSpPr>
          <p:cNvPr id="5" name="Group 5"/>
          <p:cNvGrpSpPr/>
          <p:nvPr/>
        </p:nvGrpSpPr>
        <p:grpSpPr>
          <a:xfrm>
            <a:off x="828503" y="2691140"/>
            <a:ext cx="8768380" cy="4083927"/>
            <a:chOff x="0" y="0"/>
            <a:chExt cx="11691173" cy="5445236"/>
          </a:xfrm>
        </p:grpSpPr>
        <p:sp>
          <p:nvSpPr>
            <p:cNvPr id="6" name="Freeform 6"/>
            <p:cNvSpPr/>
            <p:nvPr/>
          </p:nvSpPr>
          <p:spPr>
            <a:xfrm>
              <a:off x="0" y="0"/>
              <a:ext cx="11691112" cy="5445252"/>
            </a:xfrm>
            <a:custGeom>
              <a:avLst/>
              <a:gdLst/>
              <a:ahLst/>
              <a:cxnLst/>
              <a:rect l="l" t="t" r="r" b="b"/>
              <a:pathLst>
                <a:path w="11691112" h="5445252">
                  <a:moveTo>
                    <a:pt x="0" y="0"/>
                  </a:moveTo>
                  <a:lnTo>
                    <a:pt x="11691112" y="0"/>
                  </a:lnTo>
                  <a:lnTo>
                    <a:pt x="11691112" y="5445252"/>
                  </a:lnTo>
                  <a:lnTo>
                    <a:pt x="0" y="5445252"/>
                  </a:lnTo>
                  <a:close/>
                </a:path>
              </a:pathLst>
            </a:custGeom>
            <a:solidFill>
              <a:srgbClr val="000000">
                <a:alpha val="45490"/>
              </a:srgbClr>
            </a:solidFill>
          </p:spPr>
          <p:txBody>
            <a:bodyPr/>
            <a:lstStyle/>
            <a:p>
              <a:endParaRPr lang="en-US"/>
            </a:p>
          </p:txBody>
        </p:sp>
      </p:grpSp>
      <p:grpSp>
        <p:nvGrpSpPr>
          <p:cNvPr id="7" name="Group 7"/>
          <p:cNvGrpSpPr/>
          <p:nvPr/>
        </p:nvGrpSpPr>
        <p:grpSpPr>
          <a:xfrm rot="-5400000">
            <a:off x="5207930" y="2395640"/>
            <a:ext cx="9525" cy="8768380"/>
            <a:chOff x="0" y="0"/>
            <a:chExt cx="12700" cy="11691173"/>
          </a:xfrm>
        </p:grpSpPr>
        <p:sp>
          <p:nvSpPr>
            <p:cNvPr id="8" name="Freeform 8"/>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9" name="Group 9"/>
          <p:cNvGrpSpPr/>
          <p:nvPr/>
        </p:nvGrpSpPr>
        <p:grpSpPr>
          <a:xfrm rot="-5400000">
            <a:off x="5207930" y="-1688287"/>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5207930" y="4017002"/>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
        <p:nvSpPr>
          <p:cNvPr id="13" name="TextBox 13"/>
          <p:cNvSpPr txBox="1"/>
          <p:nvPr/>
        </p:nvSpPr>
        <p:spPr>
          <a:xfrm>
            <a:off x="523089" y="3159130"/>
            <a:ext cx="7601480" cy="2493645"/>
          </a:xfrm>
          <a:prstGeom prst="rect">
            <a:avLst/>
          </a:prstGeom>
        </p:spPr>
        <p:txBody>
          <a:bodyPr lIns="0" tIns="0" rIns="0" bIns="0" rtlCol="0" anchor="t">
            <a:spAutoFit/>
          </a:bodyPr>
          <a:lstStyle/>
          <a:p>
            <a:pPr algn="ctr">
              <a:lnSpc>
                <a:spcPts val="10080"/>
              </a:lnSpc>
            </a:pPr>
            <a:r>
              <a:rPr lang="en-US" sz="7200">
                <a:solidFill>
                  <a:srgbClr val="FFFFFF"/>
                </a:solidFill>
                <a:latin typeface="Open Sauce SemiBold"/>
              </a:rPr>
              <a:t>2023 Point In Time Count</a:t>
            </a:r>
          </a:p>
        </p:txBody>
      </p:sp>
      <p:sp>
        <p:nvSpPr>
          <p:cNvPr id="14" name="TextBox 14"/>
          <p:cNvSpPr txBox="1"/>
          <p:nvPr/>
        </p:nvSpPr>
        <p:spPr>
          <a:xfrm>
            <a:off x="523089" y="7383726"/>
            <a:ext cx="7853385" cy="405765"/>
          </a:xfrm>
          <a:prstGeom prst="rect">
            <a:avLst/>
          </a:prstGeom>
        </p:spPr>
        <p:txBody>
          <a:bodyPr lIns="0" tIns="0" rIns="0" bIns="0" rtlCol="0" anchor="t">
            <a:spAutoFit/>
          </a:bodyPr>
          <a:lstStyle/>
          <a:p>
            <a:pPr algn="l">
              <a:lnSpc>
                <a:spcPts val="3359"/>
              </a:lnSpc>
            </a:pPr>
            <a:r>
              <a:rPr lang="en-US" sz="2399" spc="2">
                <a:solidFill>
                  <a:srgbClr val="FFFFFF"/>
                </a:solidFill>
                <a:latin typeface="Open Sauce Light Bold"/>
              </a:rPr>
              <a:t>Cumberland County Community Development</a:t>
            </a:r>
          </a:p>
        </p:txBody>
      </p:sp>
      <p:sp>
        <p:nvSpPr>
          <p:cNvPr id="15" name="TextBox 15"/>
          <p:cNvSpPr txBox="1"/>
          <p:nvPr/>
        </p:nvSpPr>
        <p:spPr>
          <a:xfrm>
            <a:off x="820276" y="1535448"/>
            <a:ext cx="7259012" cy="572105"/>
          </a:xfrm>
          <a:prstGeom prst="rect">
            <a:avLst/>
          </a:prstGeom>
        </p:spPr>
        <p:txBody>
          <a:bodyPr lIns="0" tIns="0" rIns="0" bIns="0" rtlCol="0" anchor="t">
            <a:spAutoFit/>
          </a:bodyPr>
          <a:lstStyle/>
          <a:p>
            <a:pPr algn="l">
              <a:lnSpc>
                <a:spcPts val="4689"/>
              </a:lnSpc>
            </a:pPr>
            <a:r>
              <a:rPr lang="en-US" sz="3348">
                <a:solidFill>
                  <a:srgbClr val="FFFFFF"/>
                </a:solidFill>
                <a:latin typeface="Open Sauce Light"/>
              </a:rPr>
              <a:t>Fayetteville/Cumberland County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10407" r="10407"/>
            <a:stretch>
              <a:fillRect/>
            </a:stretch>
          </p:blipFill>
          <p:spPr>
            <a:xfrm>
              <a:off x="0" y="0"/>
              <a:ext cx="24384000" cy="13716000"/>
            </a:xfrm>
            <a:prstGeom prst="rect">
              <a:avLst/>
            </a:prstGeom>
          </p:spPr>
        </p:pic>
      </p:grpSp>
      <p:sp>
        <p:nvSpPr>
          <p:cNvPr id="4" name="TextBox 4"/>
          <p:cNvSpPr txBox="1"/>
          <p:nvPr/>
        </p:nvSpPr>
        <p:spPr>
          <a:xfrm>
            <a:off x="6561086" y="3799332"/>
            <a:ext cx="11386245" cy="3195319"/>
          </a:xfrm>
          <a:prstGeom prst="rect">
            <a:avLst/>
          </a:prstGeom>
        </p:spPr>
        <p:txBody>
          <a:bodyPr lIns="0" tIns="0" rIns="0" bIns="0" rtlCol="0" anchor="t">
            <a:spAutoFit/>
          </a:bodyPr>
          <a:lstStyle/>
          <a:p>
            <a:pPr algn="ctr">
              <a:lnSpc>
                <a:spcPts val="12880"/>
              </a:lnSpc>
            </a:pPr>
            <a:r>
              <a:rPr lang="en-US" sz="9200">
                <a:solidFill>
                  <a:srgbClr val="000000"/>
                </a:solidFill>
                <a:latin typeface="Canva Sans Bold"/>
              </a:rPr>
              <a:t>Local Resources</a:t>
            </a:r>
          </a:p>
          <a:p>
            <a:pPr algn="ctr">
              <a:lnSpc>
                <a:spcPts val="12880"/>
              </a:lnSpc>
            </a:pPr>
            <a:r>
              <a:rPr lang="en-US" sz="9200">
                <a:solidFill>
                  <a:srgbClr val="000000"/>
                </a:solidFill>
                <a:latin typeface="Canva Sans Bold"/>
              </a:rPr>
              <a:t>Making a Difference</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a:grpSpLocks noChangeAspect="1"/>
          </p:cNvGrpSpPr>
          <p:nvPr/>
        </p:nvGrpSpPr>
        <p:grpSpPr>
          <a:xfrm>
            <a:off x="0" y="-676531"/>
            <a:ext cx="10963575" cy="10963531"/>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8739" r="-28739"/>
              </a:stretch>
            </a:blipFill>
          </p:spPr>
          <p:txBody>
            <a:bodyPr/>
            <a:lstStyle/>
            <a:p>
              <a:endParaRPr lang="en-US"/>
            </a:p>
          </p:txBody>
        </p:sp>
      </p:grpSp>
      <p:sp>
        <p:nvSpPr>
          <p:cNvPr id="5" name="TextBox 5"/>
          <p:cNvSpPr txBox="1"/>
          <p:nvPr/>
        </p:nvSpPr>
        <p:spPr>
          <a:xfrm>
            <a:off x="11346805" y="3121850"/>
            <a:ext cx="5912495" cy="3195319"/>
          </a:xfrm>
          <a:prstGeom prst="rect">
            <a:avLst/>
          </a:prstGeom>
        </p:spPr>
        <p:txBody>
          <a:bodyPr lIns="0" tIns="0" rIns="0" bIns="0" rtlCol="0" anchor="t">
            <a:spAutoFit/>
          </a:bodyPr>
          <a:lstStyle/>
          <a:p>
            <a:pPr algn="ctr">
              <a:lnSpc>
                <a:spcPts val="12880"/>
              </a:lnSpc>
            </a:pPr>
            <a:r>
              <a:rPr lang="en-US" sz="9200">
                <a:solidFill>
                  <a:srgbClr val="2738BB"/>
                </a:solidFill>
                <a:latin typeface="Canva Sans Bold"/>
              </a:rPr>
              <a:t>THE HOPE</a:t>
            </a:r>
          </a:p>
          <a:p>
            <a:pPr algn="ctr">
              <a:lnSpc>
                <a:spcPts val="12880"/>
              </a:lnSpc>
            </a:pPr>
            <a:r>
              <a:rPr lang="en-US" sz="9200">
                <a:solidFill>
                  <a:srgbClr val="2738BB"/>
                </a:solidFill>
                <a:latin typeface="Canva Sans Bold"/>
              </a:rPr>
              <a:t>CENTER</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a:grpSpLocks noChangeAspect="1"/>
          </p:cNvGrpSpPr>
          <p:nvPr/>
        </p:nvGrpSpPr>
        <p:grpSpPr>
          <a:xfrm>
            <a:off x="0" y="0"/>
            <a:ext cx="8885307" cy="10287000"/>
            <a:chOff x="0" y="0"/>
            <a:chExt cx="4749800" cy="5499100"/>
          </a:xfrm>
        </p:grpSpPr>
        <p:sp>
          <p:nvSpPr>
            <p:cNvPr id="4" name="Freeform 4"/>
            <p:cNvSpPr/>
            <p:nvPr/>
          </p:nvSpPr>
          <p:spPr>
            <a:xfrm>
              <a:off x="0" y="0"/>
              <a:ext cx="4749800" cy="1905000"/>
            </a:xfrm>
            <a:custGeom>
              <a:avLst/>
              <a:gdLst/>
              <a:ahLst/>
              <a:cxnLst/>
              <a:rect l="l" t="t" r="r" b="b"/>
              <a:pathLst>
                <a:path w="4749800" h="1905000">
                  <a:moveTo>
                    <a:pt x="0" y="0"/>
                  </a:moveTo>
                  <a:lnTo>
                    <a:pt x="4749800" y="0"/>
                  </a:lnTo>
                  <a:lnTo>
                    <a:pt x="4749800" y="1905000"/>
                  </a:lnTo>
                  <a:lnTo>
                    <a:pt x="0" y="1905000"/>
                  </a:lnTo>
                  <a:close/>
                </a:path>
              </a:pathLst>
            </a:custGeom>
            <a:blipFill>
              <a:blip r:embed="rId3"/>
              <a:stretch>
                <a:fillRect t="-33111" b="-33111"/>
              </a:stretch>
            </a:blipFill>
          </p:spPr>
          <p:txBody>
            <a:bodyPr/>
            <a:lstStyle/>
            <a:p>
              <a:endParaRPr lang="en-US"/>
            </a:p>
          </p:txBody>
        </p:sp>
        <p:sp>
          <p:nvSpPr>
            <p:cNvPr id="5" name="Freeform 5"/>
            <p:cNvSpPr/>
            <p:nvPr/>
          </p:nvSpPr>
          <p:spPr>
            <a:xfrm>
              <a:off x="0" y="1854200"/>
              <a:ext cx="4749800" cy="2425700"/>
            </a:xfrm>
            <a:custGeom>
              <a:avLst/>
              <a:gdLst/>
              <a:ahLst/>
              <a:cxnLst/>
              <a:rect l="l" t="t" r="r" b="b"/>
              <a:pathLst>
                <a:path w="4749800" h="2425700">
                  <a:moveTo>
                    <a:pt x="0" y="0"/>
                  </a:moveTo>
                  <a:lnTo>
                    <a:pt x="4749800" y="0"/>
                  </a:lnTo>
                  <a:lnTo>
                    <a:pt x="4749800" y="2425700"/>
                  </a:lnTo>
                  <a:lnTo>
                    <a:pt x="0" y="2425700"/>
                  </a:lnTo>
                  <a:close/>
                </a:path>
              </a:pathLst>
            </a:custGeom>
            <a:blipFill>
              <a:blip r:embed="rId4"/>
              <a:stretch>
                <a:fillRect t="-15270" b="-15270"/>
              </a:stretch>
            </a:blipFill>
          </p:spPr>
          <p:txBody>
            <a:bodyPr/>
            <a:lstStyle/>
            <a:p>
              <a:endParaRPr lang="en-US"/>
            </a:p>
          </p:txBody>
        </p:sp>
        <p:sp>
          <p:nvSpPr>
            <p:cNvPr id="6" name="Freeform 6"/>
            <p:cNvSpPr/>
            <p:nvPr/>
          </p:nvSpPr>
          <p:spPr>
            <a:xfrm>
              <a:off x="0" y="4006850"/>
              <a:ext cx="4748530" cy="1492250"/>
            </a:xfrm>
            <a:custGeom>
              <a:avLst/>
              <a:gdLst/>
              <a:ahLst/>
              <a:cxnLst/>
              <a:rect l="l" t="t" r="r" b="b"/>
              <a:pathLst>
                <a:path w="4748530" h="1492250">
                  <a:moveTo>
                    <a:pt x="4748530" y="1492250"/>
                  </a:moveTo>
                  <a:lnTo>
                    <a:pt x="0" y="1492250"/>
                  </a:lnTo>
                  <a:lnTo>
                    <a:pt x="0" y="254000"/>
                  </a:lnTo>
                  <a:lnTo>
                    <a:pt x="2620010" y="254000"/>
                  </a:lnTo>
                  <a:lnTo>
                    <a:pt x="2607310" y="0"/>
                  </a:lnTo>
                  <a:lnTo>
                    <a:pt x="4748530" y="0"/>
                  </a:lnTo>
                  <a:close/>
                </a:path>
              </a:pathLst>
            </a:custGeom>
            <a:blipFill>
              <a:blip r:embed="rId5"/>
              <a:stretch>
                <a:fillRect t="-51032" b="-51032"/>
              </a:stretch>
            </a:blipFill>
          </p:spPr>
          <p:txBody>
            <a:bodyPr/>
            <a:lstStyle/>
            <a:p>
              <a:endParaRPr lang="en-US"/>
            </a:p>
          </p:txBody>
        </p:sp>
      </p:grpSp>
      <p:grpSp>
        <p:nvGrpSpPr>
          <p:cNvPr id="7" name="Group 7"/>
          <p:cNvGrpSpPr>
            <a:grpSpLocks noChangeAspect="1"/>
          </p:cNvGrpSpPr>
          <p:nvPr/>
        </p:nvGrpSpPr>
        <p:grpSpPr>
          <a:xfrm>
            <a:off x="8885307" y="0"/>
            <a:ext cx="10287041" cy="10287000"/>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24999" r="-24999"/>
              </a:stretch>
            </a:blipFill>
          </p:spPr>
          <p:txBody>
            <a:bodyPr/>
            <a:lstStyle/>
            <a:p>
              <a:endParaRPr lang="en-US"/>
            </a:p>
          </p:txBody>
        </p:sp>
      </p:grpSp>
      <p:sp>
        <p:nvSpPr>
          <p:cNvPr id="9" name="TextBox 9"/>
          <p:cNvSpPr txBox="1"/>
          <p:nvPr/>
        </p:nvSpPr>
        <p:spPr>
          <a:xfrm>
            <a:off x="10140851" y="3081946"/>
            <a:ext cx="7627387" cy="482409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Canva Sans Bold"/>
              </a:rPr>
              <a:t>Veterans </a:t>
            </a:r>
          </a:p>
          <a:p>
            <a:pPr algn="ctr">
              <a:lnSpc>
                <a:spcPts val="12880"/>
              </a:lnSpc>
            </a:pPr>
            <a:r>
              <a:rPr lang="en-US" sz="9200" dirty="0">
                <a:solidFill>
                  <a:srgbClr val="000000"/>
                </a:solidFill>
                <a:latin typeface="Canva Sans Bold"/>
              </a:rPr>
              <a:t>Empowering</a:t>
            </a:r>
          </a:p>
          <a:p>
            <a:pPr algn="ctr">
              <a:lnSpc>
                <a:spcPts val="12880"/>
              </a:lnSpc>
            </a:pPr>
            <a:r>
              <a:rPr lang="en-US" sz="9200" dirty="0">
                <a:solidFill>
                  <a:srgbClr val="000000"/>
                </a:solidFill>
                <a:latin typeface="Canva Sans Bold"/>
              </a:rPr>
              <a:t>Veterans</a:t>
            </a:r>
          </a:p>
        </p:txBody>
      </p:sp>
      <p:sp>
        <p:nvSpPr>
          <p:cNvPr id="10" name="TextBox 10"/>
          <p:cNvSpPr txBox="1"/>
          <p:nvPr/>
        </p:nvSpPr>
        <p:spPr>
          <a:xfrm>
            <a:off x="1028700" y="2812267"/>
            <a:ext cx="7173367" cy="580390"/>
          </a:xfrm>
          <a:prstGeom prst="rect">
            <a:avLst/>
          </a:prstGeom>
        </p:spPr>
        <p:txBody>
          <a:bodyPr lIns="0" tIns="0" rIns="0" bIns="0" rtlCol="0" anchor="t">
            <a:spAutoFit/>
          </a:bodyPr>
          <a:lstStyle/>
          <a:p>
            <a:pPr algn="ctr">
              <a:lnSpc>
                <a:spcPts val="4759"/>
              </a:lnSpc>
            </a:pPr>
            <a:r>
              <a:rPr lang="en-US" sz="3399">
                <a:solidFill>
                  <a:srgbClr val="FFFFFF"/>
                </a:solidFill>
                <a:latin typeface="Canva Sans"/>
              </a:rPr>
              <a:t>Transitional &amp; Permanent  Housing</a:t>
            </a:r>
          </a:p>
        </p:txBody>
      </p:sp>
      <p:sp>
        <p:nvSpPr>
          <p:cNvPr id="11" name="TextBox 11"/>
          <p:cNvSpPr txBox="1"/>
          <p:nvPr/>
        </p:nvSpPr>
        <p:spPr>
          <a:xfrm>
            <a:off x="442600" y="9504069"/>
            <a:ext cx="4000054" cy="580390"/>
          </a:xfrm>
          <a:prstGeom prst="rect">
            <a:avLst/>
          </a:prstGeom>
        </p:spPr>
        <p:txBody>
          <a:bodyPr lIns="0" tIns="0" rIns="0" bIns="0" rtlCol="0" anchor="t">
            <a:spAutoFit/>
          </a:bodyPr>
          <a:lstStyle/>
          <a:p>
            <a:pPr algn="ctr">
              <a:lnSpc>
                <a:spcPts val="4759"/>
              </a:lnSpc>
            </a:pPr>
            <a:r>
              <a:rPr lang="en-US" sz="3399">
                <a:solidFill>
                  <a:srgbClr val="D75552"/>
                </a:solidFill>
                <a:latin typeface="Canva Sans Bold"/>
              </a:rPr>
              <a:t>Emergency Shelter</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2581" b="2581"/>
            <a:stretch>
              <a:fillRect/>
            </a:stretch>
          </p:blipFill>
          <p:spPr>
            <a:xfrm>
              <a:off x="0" y="0"/>
              <a:ext cx="24384000" cy="13716000"/>
            </a:xfrm>
            <a:prstGeom prst="rect">
              <a:avLst/>
            </a:prstGeom>
          </p:spPr>
        </p:pic>
      </p:grpSp>
      <p:grpSp>
        <p:nvGrpSpPr>
          <p:cNvPr id="4" name="Group 4"/>
          <p:cNvGrpSpPr>
            <a:grpSpLocks noChangeAspect="1"/>
          </p:cNvGrpSpPr>
          <p:nvPr/>
        </p:nvGrpSpPr>
        <p:grpSpPr>
          <a:xfrm>
            <a:off x="11777365" y="1955698"/>
            <a:ext cx="1680324" cy="1680317"/>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US"/>
            </a:p>
          </p:txBody>
        </p:sp>
      </p:grpSp>
      <p:grpSp>
        <p:nvGrpSpPr>
          <p:cNvPr id="6" name="Group 6"/>
          <p:cNvGrpSpPr>
            <a:grpSpLocks noChangeAspect="1"/>
          </p:cNvGrpSpPr>
          <p:nvPr/>
        </p:nvGrpSpPr>
        <p:grpSpPr>
          <a:xfrm>
            <a:off x="11777365" y="3973069"/>
            <a:ext cx="1680324" cy="1680317"/>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64067" r="-64067"/>
              </a:stretch>
            </a:blipFill>
          </p:spPr>
          <p:txBody>
            <a:bodyPr/>
            <a:lstStyle/>
            <a:p>
              <a:endParaRPr lang="en-US"/>
            </a:p>
          </p:txBody>
        </p:sp>
      </p:grpSp>
      <p:grpSp>
        <p:nvGrpSpPr>
          <p:cNvPr id="8" name="Group 8"/>
          <p:cNvGrpSpPr>
            <a:grpSpLocks noChangeAspect="1"/>
          </p:cNvGrpSpPr>
          <p:nvPr/>
        </p:nvGrpSpPr>
        <p:grpSpPr>
          <a:xfrm>
            <a:off x="11777365" y="5990440"/>
            <a:ext cx="1680324" cy="168031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7061" b="-7061"/>
              </a:stretch>
            </a:blipFill>
          </p:spPr>
          <p:txBody>
            <a:bodyPr/>
            <a:lstStyle/>
            <a:p>
              <a:endParaRPr lang="en-US"/>
            </a:p>
          </p:txBody>
        </p:sp>
      </p:grpSp>
      <p:grpSp>
        <p:nvGrpSpPr>
          <p:cNvPr id="10" name="Group 10"/>
          <p:cNvGrpSpPr>
            <a:grpSpLocks noChangeAspect="1"/>
          </p:cNvGrpSpPr>
          <p:nvPr/>
        </p:nvGrpSpPr>
        <p:grpSpPr>
          <a:xfrm>
            <a:off x="11777365" y="8187426"/>
            <a:ext cx="1680324" cy="1680317"/>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76" r="-24976"/>
              </a:stretch>
            </a:blipFill>
          </p:spPr>
          <p:txBody>
            <a:bodyPr/>
            <a:lstStyle/>
            <a:p>
              <a:endParaRPr lang="en-US"/>
            </a:p>
          </p:txBody>
        </p:sp>
      </p:grpSp>
      <p:sp>
        <p:nvSpPr>
          <p:cNvPr id="12" name="TextBox 12"/>
          <p:cNvSpPr txBox="1"/>
          <p:nvPr/>
        </p:nvSpPr>
        <p:spPr>
          <a:xfrm>
            <a:off x="2582614" y="159703"/>
            <a:ext cx="13122771" cy="1566544"/>
          </a:xfrm>
          <a:prstGeom prst="rect">
            <a:avLst/>
          </a:prstGeom>
        </p:spPr>
        <p:txBody>
          <a:bodyPr lIns="0" tIns="0" rIns="0" bIns="0" rtlCol="0" anchor="t">
            <a:spAutoFit/>
          </a:bodyPr>
          <a:lstStyle/>
          <a:p>
            <a:pPr algn="ctr">
              <a:lnSpc>
                <a:spcPts val="12880"/>
              </a:lnSpc>
            </a:pPr>
            <a:r>
              <a:rPr lang="en-US" sz="9200">
                <a:solidFill>
                  <a:srgbClr val="000000"/>
                </a:solidFill>
                <a:latin typeface="Canva Sans Bold"/>
              </a:rPr>
              <a:t>Cumberland Healthnet</a:t>
            </a:r>
          </a:p>
        </p:txBody>
      </p:sp>
      <p:sp>
        <p:nvSpPr>
          <p:cNvPr id="13" name="TextBox 13"/>
          <p:cNvSpPr txBox="1"/>
          <p:nvPr/>
        </p:nvSpPr>
        <p:spPr>
          <a:xfrm>
            <a:off x="14166926" y="2170992"/>
            <a:ext cx="3756073"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Coordinated Intake</a:t>
            </a:r>
          </a:p>
        </p:txBody>
      </p:sp>
      <p:sp>
        <p:nvSpPr>
          <p:cNvPr id="14" name="TextBox 14"/>
          <p:cNvSpPr txBox="1"/>
          <p:nvPr/>
        </p:nvSpPr>
        <p:spPr>
          <a:xfrm>
            <a:off x="14531927" y="4189657"/>
            <a:ext cx="3756073"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Housing Navigation</a:t>
            </a:r>
          </a:p>
        </p:txBody>
      </p:sp>
      <p:sp>
        <p:nvSpPr>
          <p:cNvPr id="15" name="TextBox 15"/>
          <p:cNvSpPr txBox="1"/>
          <p:nvPr/>
        </p:nvSpPr>
        <p:spPr>
          <a:xfrm>
            <a:off x="14251758" y="6207028"/>
            <a:ext cx="3816995"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Outreach Services</a:t>
            </a:r>
          </a:p>
        </p:txBody>
      </p:sp>
      <p:sp>
        <p:nvSpPr>
          <p:cNvPr id="16" name="TextBox 16"/>
          <p:cNvSpPr txBox="1"/>
          <p:nvPr/>
        </p:nvSpPr>
        <p:spPr>
          <a:xfrm>
            <a:off x="13801925" y="8404015"/>
            <a:ext cx="4486075"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Homeless Day Center</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996052"/>
            <a:ext cx="12566927" cy="6290948"/>
          </a:xfrm>
          <a:custGeom>
            <a:avLst/>
            <a:gdLst/>
            <a:ahLst/>
            <a:cxnLst/>
            <a:rect l="l" t="t" r="r" b="b"/>
            <a:pathLst>
              <a:path w="12566927" h="6290948">
                <a:moveTo>
                  <a:pt x="0" y="0"/>
                </a:moveTo>
                <a:lnTo>
                  <a:pt x="12566927" y="0"/>
                </a:lnTo>
                <a:lnTo>
                  <a:pt x="12566927" y="6290948"/>
                </a:lnTo>
                <a:lnTo>
                  <a:pt x="0" y="6290948"/>
                </a:lnTo>
                <a:lnTo>
                  <a:pt x="0" y="0"/>
                </a:lnTo>
                <a:close/>
              </a:path>
            </a:pathLst>
          </a:custGeom>
          <a:blipFill>
            <a:blip r:embed="rId2"/>
            <a:stretch>
              <a:fillRect l="-12598" r="-12598"/>
            </a:stretch>
          </a:blipFill>
        </p:spPr>
        <p:txBody>
          <a:bodyPr/>
          <a:lstStyle/>
          <a:p>
            <a:endParaRPr lang="en-US"/>
          </a:p>
        </p:txBody>
      </p:sp>
      <p:sp>
        <p:nvSpPr>
          <p:cNvPr id="3" name="Freeform 3"/>
          <p:cNvSpPr/>
          <p:nvPr/>
        </p:nvSpPr>
        <p:spPr>
          <a:xfrm>
            <a:off x="0" y="0"/>
            <a:ext cx="12566927" cy="3996052"/>
          </a:xfrm>
          <a:custGeom>
            <a:avLst/>
            <a:gdLst/>
            <a:ahLst/>
            <a:cxnLst/>
            <a:rect l="l" t="t" r="r" b="b"/>
            <a:pathLst>
              <a:path w="12566927" h="3996052">
                <a:moveTo>
                  <a:pt x="0" y="0"/>
                </a:moveTo>
                <a:lnTo>
                  <a:pt x="12566927" y="0"/>
                </a:lnTo>
                <a:lnTo>
                  <a:pt x="12566927" y="3996052"/>
                </a:lnTo>
                <a:lnTo>
                  <a:pt x="0" y="3996052"/>
                </a:lnTo>
                <a:lnTo>
                  <a:pt x="0" y="0"/>
                </a:lnTo>
                <a:close/>
              </a:path>
            </a:pathLst>
          </a:custGeom>
          <a:blipFill>
            <a:blip r:embed="rId3"/>
            <a:stretch>
              <a:fillRect t="-15335" b="-15335"/>
            </a:stretch>
          </a:blipFill>
        </p:spPr>
        <p:txBody>
          <a:bodyPr/>
          <a:lstStyle/>
          <a:p>
            <a:endParaRPr lang="en-US"/>
          </a:p>
        </p:txBody>
      </p:sp>
      <p:sp>
        <p:nvSpPr>
          <p:cNvPr id="4" name="Freeform 4"/>
          <p:cNvSpPr/>
          <p:nvPr/>
        </p:nvSpPr>
        <p:spPr>
          <a:xfrm>
            <a:off x="12566927" y="5143500"/>
            <a:ext cx="5721073" cy="5143500"/>
          </a:xfrm>
          <a:custGeom>
            <a:avLst/>
            <a:gdLst/>
            <a:ahLst/>
            <a:cxnLst/>
            <a:rect l="l" t="t" r="r" b="b"/>
            <a:pathLst>
              <a:path w="5721073" h="5143500">
                <a:moveTo>
                  <a:pt x="0" y="0"/>
                </a:moveTo>
                <a:lnTo>
                  <a:pt x="5721073" y="0"/>
                </a:lnTo>
                <a:lnTo>
                  <a:pt x="5721073" y="5143500"/>
                </a:lnTo>
                <a:lnTo>
                  <a:pt x="0" y="5143500"/>
                </a:lnTo>
                <a:lnTo>
                  <a:pt x="0" y="0"/>
                </a:lnTo>
                <a:close/>
              </a:path>
            </a:pathLst>
          </a:custGeom>
          <a:blipFill>
            <a:blip r:embed="rId4"/>
            <a:stretch>
              <a:fillRect l="-2802" t="-655" b="-655"/>
            </a:stretch>
          </a:blipFill>
        </p:spPr>
        <p:txBody>
          <a:bodyPr/>
          <a:lstStyle/>
          <a:p>
            <a:endParaRPr lang="en-US"/>
          </a:p>
        </p:txBody>
      </p:sp>
      <p:sp>
        <p:nvSpPr>
          <p:cNvPr id="5" name="TextBox 5"/>
          <p:cNvSpPr txBox="1"/>
          <p:nvPr/>
        </p:nvSpPr>
        <p:spPr>
          <a:xfrm>
            <a:off x="12129338" y="1225228"/>
            <a:ext cx="5616625"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Serving the Homeless with </a:t>
            </a:r>
          </a:p>
          <a:p>
            <a:pPr algn="ctr">
              <a:lnSpc>
                <a:spcPts val="4759"/>
              </a:lnSpc>
            </a:pPr>
            <a:r>
              <a:rPr lang="en-US" sz="3399">
                <a:solidFill>
                  <a:srgbClr val="000000"/>
                </a:solidFill>
                <a:latin typeface="Canva Sans"/>
              </a:rPr>
              <a:t>Love and Dignity</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062471" cy="6708656"/>
          </a:xfrm>
          <a:custGeom>
            <a:avLst/>
            <a:gdLst/>
            <a:ahLst/>
            <a:cxnLst/>
            <a:rect l="l" t="t" r="r" b="b"/>
            <a:pathLst>
              <a:path w="12062471" h="6708656">
                <a:moveTo>
                  <a:pt x="0" y="0"/>
                </a:moveTo>
                <a:lnTo>
                  <a:pt x="12062471" y="0"/>
                </a:lnTo>
                <a:lnTo>
                  <a:pt x="12062471" y="6708656"/>
                </a:lnTo>
                <a:lnTo>
                  <a:pt x="0" y="6708656"/>
                </a:lnTo>
                <a:lnTo>
                  <a:pt x="0" y="0"/>
                </a:lnTo>
                <a:close/>
              </a:path>
            </a:pathLst>
          </a:custGeom>
          <a:blipFill>
            <a:blip r:embed="rId2"/>
            <a:stretch>
              <a:fillRect l="-704" r="-704" b="-2565"/>
            </a:stretch>
          </a:blipFill>
        </p:spPr>
        <p:txBody>
          <a:bodyPr/>
          <a:lstStyle/>
          <a:p>
            <a:endParaRPr lang="en-US"/>
          </a:p>
        </p:txBody>
      </p:sp>
      <p:grpSp>
        <p:nvGrpSpPr>
          <p:cNvPr id="3" name="Group 3"/>
          <p:cNvGrpSpPr/>
          <p:nvPr/>
        </p:nvGrpSpPr>
        <p:grpSpPr>
          <a:xfrm>
            <a:off x="12062471" y="26184"/>
            <a:ext cx="6108770" cy="10260816"/>
            <a:chOff x="0" y="0"/>
            <a:chExt cx="1608894" cy="2702437"/>
          </a:xfrm>
        </p:grpSpPr>
        <p:sp>
          <p:nvSpPr>
            <p:cNvPr id="4" name="Freeform 4"/>
            <p:cNvSpPr/>
            <p:nvPr/>
          </p:nvSpPr>
          <p:spPr>
            <a:xfrm>
              <a:off x="0" y="0"/>
              <a:ext cx="1608894" cy="2702437"/>
            </a:xfrm>
            <a:custGeom>
              <a:avLst/>
              <a:gdLst/>
              <a:ahLst/>
              <a:cxnLst/>
              <a:rect l="l" t="t" r="r" b="b"/>
              <a:pathLst>
                <a:path w="1608894" h="2702437">
                  <a:moveTo>
                    <a:pt x="0" y="0"/>
                  </a:moveTo>
                  <a:lnTo>
                    <a:pt x="1608894" y="0"/>
                  </a:lnTo>
                  <a:lnTo>
                    <a:pt x="1608894" y="2702437"/>
                  </a:lnTo>
                  <a:lnTo>
                    <a:pt x="0" y="2702437"/>
                  </a:lnTo>
                  <a:close/>
                </a:path>
              </a:pathLst>
            </a:custGeom>
            <a:solidFill>
              <a:srgbClr val="7788A3"/>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358"/>
                </a:lnSpc>
              </a:pPr>
              <a:endParaRPr/>
            </a:p>
          </p:txBody>
        </p:sp>
      </p:grpSp>
      <p:grpSp>
        <p:nvGrpSpPr>
          <p:cNvPr id="6" name="Group 6"/>
          <p:cNvGrpSpPr>
            <a:grpSpLocks noChangeAspect="1"/>
          </p:cNvGrpSpPr>
          <p:nvPr/>
        </p:nvGrpSpPr>
        <p:grpSpPr>
          <a:xfrm>
            <a:off x="12195183" y="88531"/>
            <a:ext cx="2129670" cy="212966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txBody>
            <a:bodyPr/>
            <a:lstStyle/>
            <a:p>
              <a:endParaRPr lang="en-US"/>
            </a:p>
          </p:txBody>
        </p:sp>
      </p:grpSp>
      <p:grpSp>
        <p:nvGrpSpPr>
          <p:cNvPr id="8" name="Group 8"/>
          <p:cNvGrpSpPr>
            <a:grpSpLocks noChangeAspect="1"/>
          </p:cNvGrpSpPr>
          <p:nvPr/>
        </p:nvGrpSpPr>
        <p:grpSpPr>
          <a:xfrm>
            <a:off x="12447581" y="7949119"/>
            <a:ext cx="2129670" cy="2129661"/>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694" r="-4694"/>
              </a:stretch>
            </a:blipFill>
          </p:spPr>
          <p:txBody>
            <a:bodyPr/>
            <a:lstStyle/>
            <a:p>
              <a:endParaRPr lang="en-US"/>
            </a:p>
          </p:txBody>
        </p:sp>
      </p:grpSp>
      <p:grpSp>
        <p:nvGrpSpPr>
          <p:cNvPr id="10" name="Group 10"/>
          <p:cNvGrpSpPr>
            <a:grpSpLocks noChangeAspect="1"/>
          </p:cNvGrpSpPr>
          <p:nvPr/>
        </p:nvGrpSpPr>
        <p:grpSpPr>
          <a:xfrm>
            <a:off x="12316878" y="5293206"/>
            <a:ext cx="2129670" cy="2129661"/>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76" r="-24976"/>
              </a:stretch>
            </a:blipFill>
          </p:spPr>
          <p:txBody>
            <a:bodyPr/>
            <a:lstStyle/>
            <a:p>
              <a:endParaRPr lang="en-US"/>
            </a:p>
          </p:txBody>
        </p:sp>
      </p:grpSp>
      <p:grpSp>
        <p:nvGrpSpPr>
          <p:cNvPr id="12" name="Group 12"/>
          <p:cNvGrpSpPr>
            <a:grpSpLocks noChangeAspect="1"/>
          </p:cNvGrpSpPr>
          <p:nvPr/>
        </p:nvGrpSpPr>
        <p:grpSpPr>
          <a:xfrm>
            <a:off x="12195183" y="2637292"/>
            <a:ext cx="2129670" cy="212966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99" r="-24999"/>
              </a:stretch>
            </a:blipFill>
          </p:spPr>
          <p:txBody>
            <a:bodyPr/>
            <a:lstStyle/>
            <a:p>
              <a:endParaRPr lang="en-US"/>
            </a:p>
          </p:txBody>
        </p:sp>
      </p:grpSp>
      <p:sp>
        <p:nvSpPr>
          <p:cNvPr id="14" name="TextBox 14"/>
          <p:cNvSpPr txBox="1"/>
          <p:nvPr/>
        </p:nvSpPr>
        <p:spPr>
          <a:xfrm>
            <a:off x="6354217" y="4819967"/>
            <a:ext cx="5579566"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Add a little bit of body text</a:t>
            </a:r>
          </a:p>
        </p:txBody>
      </p:sp>
      <p:sp>
        <p:nvSpPr>
          <p:cNvPr id="15" name="TextBox 15"/>
          <p:cNvSpPr txBox="1"/>
          <p:nvPr/>
        </p:nvSpPr>
        <p:spPr>
          <a:xfrm>
            <a:off x="14618636" y="622807"/>
            <a:ext cx="3669364" cy="824993"/>
          </a:xfrm>
          <a:prstGeom prst="rect">
            <a:avLst/>
          </a:prstGeom>
        </p:spPr>
        <p:txBody>
          <a:bodyPr lIns="0" tIns="0" rIns="0" bIns="0" rtlCol="0" anchor="t">
            <a:spAutoFit/>
          </a:bodyPr>
          <a:lstStyle/>
          <a:p>
            <a:pPr algn="ctr">
              <a:lnSpc>
                <a:spcPts val="3358"/>
              </a:lnSpc>
              <a:spcBef>
                <a:spcPct val="0"/>
              </a:spcBef>
            </a:pPr>
            <a:r>
              <a:rPr lang="en-US" sz="2400">
                <a:solidFill>
                  <a:srgbClr val="000000"/>
                </a:solidFill>
                <a:latin typeface="Open Sauce Light Bold"/>
              </a:rPr>
              <a:t>Adult Literacy &amp; Education Center</a:t>
            </a:r>
          </a:p>
        </p:txBody>
      </p:sp>
      <p:sp>
        <p:nvSpPr>
          <p:cNvPr id="16" name="TextBox 16"/>
          <p:cNvSpPr txBox="1"/>
          <p:nvPr/>
        </p:nvSpPr>
        <p:spPr>
          <a:xfrm>
            <a:off x="15563475" y="3243710"/>
            <a:ext cx="2059933" cy="957032"/>
          </a:xfrm>
          <a:prstGeom prst="rect">
            <a:avLst/>
          </a:prstGeom>
        </p:spPr>
        <p:txBody>
          <a:bodyPr lIns="0" tIns="0" rIns="0" bIns="0" rtlCol="0" anchor="t">
            <a:spAutoFit/>
          </a:bodyPr>
          <a:lstStyle/>
          <a:p>
            <a:pPr algn="ctr">
              <a:lnSpc>
                <a:spcPts val="3886"/>
              </a:lnSpc>
            </a:pPr>
            <a:r>
              <a:rPr lang="en-US" sz="2777">
                <a:solidFill>
                  <a:srgbClr val="000000"/>
                </a:solidFill>
                <a:latin typeface="Open Sauce Light Bold"/>
              </a:rPr>
              <a:t>Emergency </a:t>
            </a:r>
          </a:p>
          <a:p>
            <a:pPr algn="ctr">
              <a:lnSpc>
                <a:spcPts val="3887"/>
              </a:lnSpc>
              <a:spcBef>
                <a:spcPct val="0"/>
              </a:spcBef>
            </a:pPr>
            <a:r>
              <a:rPr lang="en-US" sz="2777">
                <a:solidFill>
                  <a:srgbClr val="000000"/>
                </a:solidFill>
                <a:latin typeface="Open Sauce Light Bold"/>
              </a:rPr>
              <a:t>Assistance</a:t>
            </a:r>
          </a:p>
        </p:txBody>
      </p:sp>
      <p:sp>
        <p:nvSpPr>
          <p:cNvPr id="17" name="TextBox 17"/>
          <p:cNvSpPr txBox="1"/>
          <p:nvPr/>
        </p:nvSpPr>
        <p:spPr>
          <a:xfrm>
            <a:off x="15452523" y="5883663"/>
            <a:ext cx="2001589" cy="405893"/>
          </a:xfrm>
          <a:prstGeom prst="rect">
            <a:avLst/>
          </a:prstGeom>
        </p:spPr>
        <p:txBody>
          <a:bodyPr lIns="0" tIns="0" rIns="0" bIns="0" rtlCol="0" anchor="t">
            <a:spAutoFit/>
          </a:bodyPr>
          <a:lstStyle/>
          <a:p>
            <a:pPr algn="ctr">
              <a:lnSpc>
                <a:spcPts val="3358"/>
              </a:lnSpc>
              <a:spcBef>
                <a:spcPct val="0"/>
              </a:spcBef>
            </a:pPr>
            <a:r>
              <a:rPr lang="en-US" sz="2400">
                <a:solidFill>
                  <a:srgbClr val="000000"/>
                </a:solidFill>
                <a:latin typeface="Open Sauce Light Bold"/>
              </a:rPr>
              <a:t>Find a Friend </a:t>
            </a:r>
          </a:p>
        </p:txBody>
      </p:sp>
      <p:sp>
        <p:nvSpPr>
          <p:cNvPr id="18" name="TextBox 18"/>
          <p:cNvSpPr txBox="1"/>
          <p:nvPr/>
        </p:nvSpPr>
        <p:spPr>
          <a:xfrm>
            <a:off x="14962361" y="8613772"/>
            <a:ext cx="2661047" cy="405893"/>
          </a:xfrm>
          <a:prstGeom prst="rect">
            <a:avLst/>
          </a:prstGeom>
        </p:spPr>
        <p:txBody>
          <a:bodyPr lIns="0" tIns="0" rIns="0" bIns="0" rtlCol="0" anchor="t">
            <a:spAutoFit/>
          </a:bodyPr>
          <a:lstStyle/>
          <a:p>
            <a:pPr algn="ctr">
              <a:lnSpc>
                <a:spcPts val="3358"/>
              </a:lnSpc>
              <a:spcBef>
                <a:spcPct val="0"/>
              </a:spcBef>
            </a:pPr>
            <a:r>
              <a:rPr lang="en-US" sz="2400">
                <a:solidFill>
                  <a:srgbClr val="000000"/>
                </a:solidFill>
                <a:latin typeface="Open Sauce Light Bold"/>
              </a:rPr>
              <a:t>Nehemiah Project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7180"/>
        </a:solidFill>
        <a:effectLst/>
      </p:bgPr>
    </p:bg>
    <p:spTree>
      <p:nvGrpSpPr>
        <p:cNvPr id="1" name=""/>
        <p:cNvGrpSpPr/>
        <p:nvPr/>
      </p:nvGrpSpPr>
      <p:grpSpPr>
        <a:xfrm>
          <a:off x="0" y="0"/>
          <a:ext cx="0" cy="0"/>
          <a:chOff x="0" y="0"/>
          <a:chExt cx="0" cy="0"/>
        </a:xfrm>
      </p:grpSpPr>
      <p:sp>
        <p:nvSpPr>
          <p:cNvPr id="2" name="Freeform 2"/>
          <p:cNvSpPr/>
          <p:nvPr/>
        </p:nvSpPr>
        <p:spPr>
          <a:xfrm>
            <a:off x="0" y="2068830"/>
            <a:ext cx="18288000" cy="8218170"/>
          </a:xfrm>
          <a:custGeom>
            <a:avLst/>
            <a:gdLst/>
            <a:ahLst/>
            <a:cxnLst/>
            <a:rect l="l" t="t" r="r" b="b"/>
            <a:pathLst>
              <a:path w="18288000" h="8218170">
                <a:moveTo>
                  <a:pt x="0" y="0"/>
                </a:moveTo>
                <a:lnTo>
                  <a:pt x="18288000" y="0"/>
                </a:lnTo>
                <a:lnTo>
                  <a:pt x="18288000" y="8218170"/>
                </a:lnTo>
                <a:lnTo>
                  <a:pt x="0" y="8218170"/>
                </a:lnTo>
                <a:lnTo>
                  <a:pt x="0" y="0"/>
                </a:lnTo>
                <a:close/>
              </a:path>
            </a:pathLst>
          </a:custGeom>
          <a:blipFill>
            <a:blip r:embed="rId2"/>
            <a:stretch>
              <a:fillRect/>
            </a:stretch>
          </a:blipFill>
        </p:spPr>
        <p:txBody>
          <a:bodyPr/>
          <a:lstStyle/>
          <a:p>
            <a:endParaRPr lang="en-US"/>
          </a:p>
        </p:txBody>
      </p:sp>
      <p:sp>
        <p:nvSpPr>
          <p:cNvPr id="3" name="Freeform 3"/>
          <p:cNvSpPr/>
          <p:nvPr/>
        </p:nvSpPr>
        <p:spPr>
          <a:xfrm>
            <a:off x="0" y="0"/>
            <a:ext cx="8595997" cy="2503572"/>
          </a:xfrm>
          <a:custGeom>
            <a:avLst/>
            <a:gdLst/>
            <a:ahLst/>
            <a:cxnLst/>
            <a:rect l="l" t="t" r="r" b="b"/>
            <a:pathLst>
              <a:path w="8595997" h="2503572">
                <a:moveTo>
                  <a:pt x="0" y="0"/>
                </a:moveTo>
                <a:lnTo>
                  <a:pt x="8595997" y="0"/>
                </a:lnTo>
                <a:lnTo>
                  <a:pt x="8595997" y="2503572"/>
                </a:lnTo>
                <a:lnTo>
                  <a:pt x="0" y="2503572"/>
                </a:lnTo>
                <a:lnTo>
                  <a:pt x="0" y="0"/>
                </a:lnTo>
                <a:close/>
              </a:path>
            </a:pathLst>
          </a:custGeom>
          <a:blipFill>
            <a:blip r:embed="rId3"/>
            <a:stretch>
              <a:fillRect t="-41242" r="-10677"/>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718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l="2740" r="2740"/>
            <a:stretch>
              <a:fillRect/>
            </a:stretch>
          </p:blipFill>
          <p:spPr>
            <a:xfrm>
              <a:off x="0" y="0"/>
              <a:ext cx="24384000" cy="13716000"/>
            </a:xfrm>
            <a:prstGeom prst="rect">
              <a:avLst/>
            </a:prstGeom>
          </p:spPr>
        </p:pic>
      </p:grpSp>
      <p:grpSp>
        <p:nvGrpSpPr>
          <p:cNvPr id="4" name="Group 4"/>
          <p:cNvGrpSpPr>
            <a:grpSpLocks noChangeAspect="1"/>
          </p:cNvGrpSpPr>
          <p:nvPr/>
        </p:nvGrpSpPr>
        <p:grpSpPr>
          <a:xfrm>
            <a:off x="14360401" y="6841647"/>
            <a:ext cx="3181323" cy="3181311"/>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234" r="-25234"/>
              </a:stretch>
            </a:blipFill>
          </p:spPr>
          <p:txBody>
            <a:bodyPr/>
            <a:lstStyle/>
            <a:p>
              <a:endParaRPr lang="en-US"/>
            </a:p>
          </p:txBody>
        </p:sp>
      </p:grpSp>
      <p:sp>
        <p:nvSpPr>
          <p:cNvPr id="6" name="TextBox 6"/>
          <p:cNvSpPr txBox="1"/>
          <p:nvPr/>
        </p:nvSpPr>
        <p:spPr>
          <a:xfrm>
            <a:off x="4949250" y="144376"/>
            <a:ext cx="12825561" cy="3195319"/>
          </a:xfrm>
          <a:prstGeom prst="rect">
            <a:avLst/>
          </a:prstGeom>
        </p:spPr>
        <p:txBody>
          <a:bodyPr lIns="0" tIns="0" rIns="0" bIns="0" rtlCol="0" anchor="t">
            <a:spAutoFit/>
          </a:bodyPr>
          <a:lstStyle/>
          <a:p>
            <a:pPr algn="ctr">
              <a:lnSpc>
                <a:spcPts val="12880"/>
              </a:lnSpc>
            </a:pPr>
            <a:r>
              <a:rPr lang="en-US" sz="9200">
                <a:solidFill>
                  <a:srgbClr val="000000"/>
                </a:solidFill>
                <a:latin typeface="Canva Sans Bold"/>
              </a:rPr>
              <a:t>Cumberland Interfaith</a:t>
            </a:r>
          </a:p>
          <a:p>
            <a:pPr algn="ctr">
              <a:lnSpc>
                <a:spcPts val="12880"/>
              </a:lnSpc>
            </a:pPr>
            <a:r>
              <a:rPr lang="en-US" sz="9200">
                <a:solidFill>
                  <a:srgbClr val="000000"/>
                </a:solidFill>
                <a:latin typeface="Canva Sans Bold"/>
              </a:rPr>
              <a:t>Hospitality</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3282961" y="827066"/>
            <a:ext cx="4309651" cy="8215117"/>
            <a:chOff x="0" y="0"/>
            <a:chExt cx="5746201" cy="10953489"/>
          </a:xfrm>
        </p:grpSpPr>
        <p:sp>
          <p:nvSpPr>
            <p:cNvPr id="4" name="Freeform 4"/>
            <p:cNvSpPr/>
            <p:nvPr/>
          </p:nvSpPr>
          <p:spPr>
            <a:xfrm>
              <a:off x="0" y="0"/>
              <a:ext cx="5746242" cy="10953497"/>
            </a:xfrm>
            <a:custGeom>
              <a:avLst/>
              <a:gdLst/>
              <a:ahLst/>
              <a:cxnLst/>
              <a:rect l="l" t="t" r="r" b="b"/>
              <a:pathLst>
                <a:path w="5746242" h="10953497">
                  <a:moveTo>
                    <a:pt x="5507355" y="0"/>
                  </a:moveTo>
                  <a:lnTo>
                    <a:pt x="238760" y="0"/>
                  </a:lnTo>
                  <a:cubicBezTo>
                    <a:pt x="107315" y="0"/>
                    <a:pt x="0" y="109474"/>
                    <a:pt x="0" y="243205"/>
                  </a:cubicBezTo>
                  <a:lnTo>
                    <a:pt x="0" y="10710291"/>
                  </a:lnTo>
                  <a:cubicBezTo>
                    <a:pt x="0" y="10843895"/>
                    <a:pt x="107315" y="10953497"/>
                    <a:pt x="238760" y="10953497"/>
                  </a:cubicBezTo>
                  <a:lnTo>
                    <a:pt x="5507355" y="10953497"/>
                  </a:lnTo>
                  <a:cubicBezTo>
                    <a:pt x="5638800" y="10953497"/>
                    <a:pt x="5746115" y="10844023"/>
                    <a:pt x="5746115" y="10710291"/>
                  </a:cubicBezTo>
                  <a:lnTo>
                    <a:pt x="5746115" y="243205"/>
                  </a:lnTo>
                  <a:cubicBezTo>
                    <a:pt x="5746242" y="109474"/>
                    <a:pt x="5638800" y="0"/>
                    <a:pt x="5507355" y="0"/>
                  </a:cubicBezTo>
                  <a:close/>
                </a:path>
              </a:pathLst>
            </a:custGeom>
            <a:blipFill>
              <a:blip r:embed="rId3"/>
              <a:stretch>
                <a:fillRect l="-92967" r="-92968"/>
              </a:stretch>
            </a:blipFill>
          </p:spPr>
          <p:txBody>
            <a:bodyPr/>
            <a:lstStyle/>
            <a:p>
              <a:endParaRPr lang="en-US"/>
            </a:p>
          </p:txBody>
        </p:sp>
      </p:grpSp>
      <p:grpSp>
        <p:nvGrpSpPr>
          <p:cNvPr id="5" name="Group 5"/>
          <p:cNvGrpSpPr/>
          <p:nvPr/>
        </p:nvGrpSpPr>
        <p:grpSpPr>
          <a:xfrm>
            <a:off x="8119448" y="827066"/>
            <a:ext cx="4309651" cy="8215117"/>
            <a:chOff x="0" y="0"/>
            <a:chExt cx="5746201" cy="10953489"/>
          </a:xfrm>
        </p:grpSpPr>
        <p:sp>
          <p:nvSpPr>
            <p:cNvPr id="6" name="Freeform 6"/>
            <p:cNvSpPr/>
            <p:nvPr/>
          </p:nvSpPr>
          <p:spPr>
            <a:xfrm>
              <a:off x="0" y="0"/>
              <a:ext cx="5746242" cy="10953497"/>
            </a:xfrm>
            <a:custGeom>
              <a:avLst/>
              <a:gdLst/>
              <a:ahLst/>
              <a:cxnLst/>
              <a:rect l="l" t="t" r="r" b="b"/>
              <a:pathLst>
                <a:path w="5746242" h="10953497">
                  <a:moveTo>
                    <a:pt x="5507355" y="0"/>
                  </a:moveTo>
                  <a:lnTo>
                    <a:pt x="238760" y="0"/>
                  </a:lnTo>
                  <a:cubicBezTo>
                    <a:pt x="107315" y="0"/>
                    <a:pt x="0" y="109474"/>
                    <a:pt x="0" y="243205"/>
                  </a:cubicBezTo>
                  <a:lnTo>
                    <a:pt x="0" y="10710291"/>
                  </a:lnTo>
                  <a:cubicBezTo>
                    <a:pt x="0" y="10843895"/>
                    <a:pt x="107315" y="10953497"/>
                    <a:pt x="238760" y="10953497"/>
                  </a:cubicBezTo>
                  <a:lnTo>
                    <a:pt x="5507355" y="10953497"/>
                  </a:lnTo>
                  <a:cubicBezTo>
                    <a:pt x="5638800" y="10953497"/>
                    <a:pt x="5746115" y="10844023"/>
                    <a:pt x="5746115" y="10710291"/>
                  </a:cubicBezTo>
                  <a:lnTo>
                    <a:pt x="5746115" y="243205"/>
                  </a:lnTo>
                  <a:cubicBezTo>
                    <a:pt x="5746242" y="109474"/>
                    <a:pt x="5638800" y="0"/>
                    <a:pt x="5507355" y="0"/>
                  </a:cubicBezTo>
                  <a:close/>
                </a:path>
              </a:pathLst>
            </a:custGeom>
            <a:blipFill>
              <a:blip r:embed="rId3"/>
              <a:stretch>
                <a:fillRect l="-92967" r="-92968"/>
              </a:stretch>
            </a:blipFill>
          </p:spPr>
          <p:txBody>
            <a:bodyPr/>
            <a:lstStyle/>
            <a:p>
              <a:endParaRPr lang="en-US"/>
            </a:p>
          </p:txBody>
        </p:sp>
      </p:grpSp>
      <p:grpSp>
        <p:nvGrpSpPr>
          <p:cNvPr id="7" name="Group 7"/>
          <p:cNvGrpSpPr/>
          <p:nvPr/>
        </p:nvGrpSpPr>
        <p:grpSpPr>
          <a:xfrm>
            <a:off x="12957868" y="827066"/>
            <a:ext cx="4309651" cy="8215117"/>
            <a:chOff x="0" y="0"/>
            <a:chExt cx="5746201" cy="10953489"/>
          </a:xfrm>
        </p:grpSpPr>
        <p:sp>
          <p:nvSpPr>
            <p:cNvPr id="8" name="Freeform 8"/>
            <p:cNvSpPr/>
            <p:nvPr/>
          </p:nvSpPr>
          <p:spPr>
            <a:xfrm>
              <a:off x="0" y="0"/>
              <a:ext cx="5746242" cy="10953497"/>
            </a:xfrm>
            <a:custGeom>
              <a:avLst/>
              <a:gdLst/>
              <a:ahLst/>
              <a:cxnLst/>
              <a:rect l="l" t="t" r="r" b="b"/>
              <a:pathLst>
                <a:path w="5746242" h="10953497">
                  <a:moveTo>
                    <a:pt x="5507355" y="0"/>
                  </a:moveTo>
                  <a:lnTo>
                    <a:pt x="238760" y="0"/>
                  </a:lnTo>
                  <a:cubicBezTo>
                    <a:pt x="107315" y="0"/>
                    <a:pt x="0" y="109474"/>
                    <a:pt x="0" y="243205"/>
                  </a:cubicBezTo>
                  <a:lnTo>
                    <a:pt x="0" y="10710291"/>
                  </a:lnTo>
                  <a:cubicBezTo>
                    <a:pt x="0" y="10843895"/>
                    <a:pt x="107315" y="10953497"/>
                    <a:pt x="238760" y="10953497"/>
                  </a:cubicBezTo>
                  <a:lnTo>
                    <a:pt x="5507355" y="10953497"/>
                  </a:lnTo>
                  <a:cubicBezTo>
                    <a:pt x="5638800" y="10953497"/>
                    <a:pt x="5746115" y="10844023"/>
                    <a:pt x="5746115" y="10710291"/>
                  </a:cubicBezTo>
                  <a:lnTo>
                    <a:pt x="5746115" y="243205"/>
                  </a:lnTo>
                  <a:cubicBezTo>
                    <a:pt x="5746242" y="109474"/>
                    <a:pt x="5638800" y="0"/>
                    <a:pt x="5507355" y="0"/>
                  </a:cubicBezTo>
                  <a:close/>
                </a:path>
              </a:pathLst>
            </a:custGeom>
            <a:blipFill>
              <a:blip r:embed="rId3"/>
              <a:stretch>
                <a:fillRect l="-92967" r="-92968"/>
              </a:stretch>
            </a:blipFill>
          </p:spPr>
          <p:txBody>
            <a:bodyPr/>
            <a:lstStyle/>
            <a:p>
              <a:endParaRPr lang="en-US"/>
            </a:p>
          </p:txBody>
        </p:sp>
      </p:grpSp>
      <p:sp>
        <p:nvSpPr>
          <p:cNvPr id="9" name="Freeform 9"/>
          <p:cNvSpPr/>
          <p:nvPr/>
        </p:nvSpPr>
        <p:spPr>
          <a:xfrm>
            <a:off x="3264191" y="1444052"/>
            <a:ext cx="4328421" cy="2483596"/>
          </a:xfrm>
          <a:custGeom>
            <a:avLst/>
            <a:gdLst/>
            <a:ahLst/>
            <a:cxnLst/>
            <a:rect l="l" t="t" r="r" b="b"/>
            <a:pathLst>
              <a:path w="4328421" h="2483596">
                <a:moveTo>
                  <a:pt x="0" y="0"/>
                </a:moveTo>
                <a:lnTo>
                  <a:pt x="4328421" y="0"/>
                </a:lnTo>
                <a:lnTo>
                  <a:pt x="4328421" y="2483596"/>
                </a:lnTo>
                <a:lnTo>
                  <a:pt x="0" y="2483596"/>
                </a:lnTo>
                <a:lnTo>
                  <a:pt x="0" y="0"/>
                </a:lnTo>
                <a:close/>
              </a:path>
            </a:pathLst>
          </a:custGeom>
          <a:blipFill>
            <a:blip r:embed="rId4"/>
            <a:stretch>
              <a:fillRect t="-7839" b="-7839"/>
            </a:stretch>
          </a:blipFill>
        </p:spPr>
        <p:txBody>
          <a:bodyPr/>
          <a:lstStyle/>
          <a:p>
            <a:endParaRPr lang="en-US"/>
          </a:p>
        </p:txBody>
      </p:sp>
      <p:sp>
        <p:nvSpPr>
          <p:cNvPr id="10" name="Freeform 10"/>
          <p:cNvSpPr/>
          <p:nvPr/>
        </p:nvSpPr>
        <p:spPr>
          <a:xfrm>
            <a:off x="8119448" y="1444052"/>
            <a:ext cx="4309651" cy="2483596"/>
          </a:xfrm>
          <a:custGeom>
            <a:avLst/>
            <a:gdLst/>
            <a:ahLst/>
            <a:cxnLst/>
            <a:rect l="l" t="t" r="r" b="b"/>
            <a:pathLst>
              <a:path w="4309651" h="2483596">
                <a:moveTo>
                  <a:pt x="0" y="0"/>
                </a:moveTo>
                <a:lnTo>
                  <a:pt x="4309651" y="0"/>
                </a:lnTo>
                <a:lnTo>
                  <a:pt x="4309651" y="2483596"/>
                </a:lnTo>
                <a:lnTo>
                  <a:pt x="0" y="2483596"/>
                </a:lnTo>
                <a:lnTo>
                  <a:pt x="0" y="0"/>
                </a:lnTo>
                <a:close/>
              </a:path>
            </a:pathLst>
          </a:custGeom>
          <a:blipFill>
            <a:blip r:embed="rId5"/>
            <a:stretch>
              <a:fillRect t="-7859" b="-7859"/>
            </a:stretch>
          </a:blipFill>
        </p:spPr>
        <p:txBody>
          <a:bodyPr/>
          <a:lstStyle/>
          <a:p>
            <a:endParaRPr lang="en-US"/>
          </a:p>
        </p:txBody>
      </p:sp>
      <p:sp>
        <p:nvSpPr>
          <p:cNvPr id="11" name="Freeform 11"/>
          <p:cNvSpPr/>
          <p:nvPr/>
        </p:nvSpPr>
        <p:spPr>
          <a:xfrm>
            <a:off x="12957868" y="1444052"/>
            <a:ext cx="4309651" cy="2483596"/>
          </a:xfrm>
          <a:custGeom>
            <a:avLst/>
            <a:gdLst/>
            <a:ahLst/>
            <a:cxnLst/>
            <a:rect l="l" t="t" r="r" b="b"/>
            <a:pathLst>
              <a:path w="4309651" h="2483596">
                <a:moveTo>
                  <a:pt x="0" y="0"/>
                </a:moveTo>
                <a:lnTo>
                  <a:pt x="4309651" y="0"/>
                </a:lnTo>
                <a:lnTo>
                  <a:pt x="4309651" y="2483596"/>
                </a:lnTo>
                <a:lnTo>
                  <a:pt x="0" y="2483596"/>
                </a:lnTo>
                <a:lnTo>
                  <a:pt x="0" y="0"/>
                </a:lnTo>
                <a:close/>
              </a:path>
            </a:pathLst>
          </a:custGeom>
          <a:blipFill>
            <a:blip r:embed="rId6"/>
            <a:stretch>
              <a:fillRect t="-7916" b="-7962"/>
            </a:stretch>
          </a:blipFill>
        </p:spPr>
        <p:txBody>
          <a:bodyPr/>
          <a:lstStyle/>
          <a:p>
            <a:endParaRPr lang="en-US"/>
          </a:p>
        </p:txBody>
      </p:sp>
      <p:grpSp>
        <p:nvGrpSpPr>
          <p:cNvPr id="12" name="Group 12"/>
          <p:cNvGrpSpPr/>
          <p:nvPr/>
        </p:nvGrpSpPr>
        <p:grpSpPr>
          <a:xfrm rot="-5400000">
            <a:off x="5433024" y="3199544"/>
            <a:ext cx="9525" cy="4309651"/>
            <a:chOff x="0" y="0"/>
            <a:chExt cx="12700" cy="5746201"/>
          </a:xfrm>
        </p:grpSpPr>
        <p:sp>
          <p:nvSpPr>
            <p:cNvPr id="13" name="Freeform 13"/>
            <p:cNvSpPr/>
            <p:nvPr/>
          </p:nvSpPr>
          <p:spPr>
            <a:xfrm>
              <a:off x="0" y="0"/>
              <a:ext cx="12700" cy="5746242"/>
            </a:xfrm>
            <a:custGeom>
              <a:avLst/>
              <a:gdLst/>
              <a:ahLst/>
              <a:cxnLst/>
              <a:rect l="l" t="t" r="r" b="b"/>
              <a:pathLst>
                <a:path w="12700" h="5746242">
                  <a:moveTo>
                    <a:pt x="0" y="0"/>
                  </a:moveTo>
                  <a:lnTo>
                    <a:pt x="12700" y="0"/>
                  </a:lnTo>
                  <a:lnTo>
                    <a:pt x="12700" y="5746242"/>
                  </a:lnTo>
                  <a:lnTo>
                    <a:pt x="0" y="5746242"/>
                  </a:lnTo>
                  <a:close/>
                </a:path>
              </a:pathLst>
            </a:custGeom>
            <a:solidFill>
              <a:srgbClr val="FFFFFF"/>
            </a:solidFill>
          </p:spPr>
          <p:txBody>
            <a:bodyPr/>
            <a:lstStyle/>
            <a:p>
              <a:endParaRPr lang="en-US"/>
            </a:p>
          </p:txBody>
        </p:sp>
      </p:grpSp>
      <p:grpSp>
        <p:nvGrpSpPr>
          <p:cNvPr id="14" name="Group 14"/>
          <p:cNvGrpSpPr/>
          <p:nvPr/>
        </p:nvGrpSpPr>
        <p:grpSpPr>
          <a:xfrm rot="-5400000">
            <a:off x="10278896" y="3208505"/>
            <a:ext cx="9525" cy="4290881"/>
            <a:chOff x="0" y="0"/>
            <a:chExt cx="12700" cy="5721175"/>
          </a:xfrm>
        </p:grpSpPr>
        <p:sp>
          <p:nvSpPr>
            <p:cNvPr id="15" name="Freeform 15"/>
            <p:cNvSpPr/>
            <p:nvPr/>
          </p:nvSpPr>
          <p:spPr>
            <a:xfrm>
              <a:off x="0" y="0"/>
              <a:ext cx="12700" cy="5721223"/>
            </a:xfrm>
            <a:custGeom>
              <a:avLst/>
              <a:gdLst/>
              <a:ahLst/>
              <a:cxnLst/>
              <a:rect l="l" t="t" r="r" b="b"/>
              <a:pathLst>
                <a:path w="12700" h="5721223">
                  <a:moveTo>
                    <a:pt x="0" y="0"/>
                  </a:moveTo>
                  <a:lnTo>
                    <a:pt x="12700" y="0"/>
                  </a:lnTo>
                  <a:lnTo>
                    <a:pt x="12700" y="5721223"/>
                  </a:lnTo>
                  <a:lnTo>
                    <a:pt x="0" y="5721223"/>
                  </a:lnTo>
                  <a:close/>
                </a:path>
              </a:pathLst>
            </a:custGeom>
            <a:solidFill>
              <a:srgbClr val="FFFFFF"/>
            </a:solidFill>
          </p:spPr>
          <p:txBody>
            <a:bodyPr/>
            <a:lstStyle/>
            <a:p>
              <a:endParaRPr lang="en-US"/>
            </a:p>
          </p:txBody>
        </p:sp>
      </p:grpSp>
      <p:grpSp>
        <p:nvGrpSpPr>
          <p:cNvPr id="16" name="Group 16"/>
          <p:cNvGrpSpPr/>
          <p:nvPr/>
        </p:nvGrpSpPr>
        <p:grpSpPr>
          <a:xfrm rot="-5400000">
            <a:off x="15107931" y="3199120"/>
            <a:ext cx="9525" cy="4309651"/>
            <a:chOff x="0" y="0"/>
            <a:chExt cx="12700" cy="5746201"/>
          </a:xfrm>
        </p:grpSpPr>
        <p:sp>
          <p:nvSpPr>
            <p:cNvPr id="17" name="Freeform 17"/>
            <p:cNvSpPr/>
            <p:nvPr/>
          </p:nvSpPr>
          <p:spPr>
            <a:xfrm>
              <a:off x="0" y="0"/>
              <a:ext cx="12700" cy="5746242"/>
            </a:xfrm>
            <a:custGeom>
              <a:avLst/>
              <a:gdLst/>
              <a:ahLst/>
              <a:cxnLst/>
              <a:rect l="l" t="t" r="r" b="b"/>
              <a:pathLst>
                <a:path w="12700" h="5746242">
                  <a:moveTo>
                    <a:pt x="0" y="0"/>
                  </a:moveTo>
                  <a:lnTo>
                    <a:pt x="12700" y="0"/>
                  </a:lnTo>
                  <a:lnTo>
                    <a:pt x="12700" y="5746242"/>
                  </a:lnTo>
                  <a:lnTo>
                    <a:pt x="0" y="5746242"/>
                  </a:lnTo>
                  <a:close/>
                </a:path>
              </a:pathLst>
            </a:custGeom>
            <a:solidFill>
              <a:srgbClr val="FFFFFF"/>
            </a:solidFill>
          </p:spPr>
          <p:txBody>
            <a:bodyPr/>
            <a:lstStyle/>
            <a:p>
              <a:endParaRPr lang="en-US"/>
            </a:p>
          </p:txBody>
        </p:sp>
      </p:grpSp>
      <p:sp>
        <p:nvSpPr>
          <p:cNvPr id="18" name="TextBox 18"/>
          <p:cNvSpPr txBox="1"/>
          <p:nvPr/>
        </p:nvSpPr>
        <p:spPr>
          <a:xfrm>
            <a:off x="3854843" y="5149582"/>
            <a:ext cx="3147117" cy="3763503"/>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Those who are living in uninhabitable places for people to normally dwell such as:  living on the street, in cars, abandoned houses, public benches, parks, doorways to businesses and other places that can be found for shelter.</a:t>
            </a:r>
          </a:p>
        </p:txBody>
      </p:sp>
      <p:sp>
        <p:nvSpPr>
          <p:cNvPr id="19" name="TextBox 19"/>
          <p:cNvSpPr txBox="1"/>
          <p:nvPr/>
        </p:nvSpPr>
        <p:spPr>
          <a:xfrm>
            <a:off x="8670080" y="5659154"/>
            <a:ext cx="3147117" cy="480482"/>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I</a:t>
            </a:r>
          </a:p>
        </p:txBody>
      </p:sp>
      <p:sp>
        <p:nvSpPr>
          <p:cNvPr id="20" name="TextBox 20"/>
          <p:cNvSpPr txBox="1"/>
          <p:nvPr/>
        </p:nvSpPr>
        <p:spPr>
          <a:xfrm>
            <a:off x="13218191" y="5475208"/>
            <a:ext cx="3789005" cy="2942748"/>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Those who will lose their primary residence within 14 days and they have no other housing and lack the resources to obtain housing.  Those living on the couches of another persons' home and depending on the kindness of others.</a:t>
            </a:r>
          </a:p>
        </p:txBody>
      </p:sp>
      <p:grpSp>
        <p:nvGrpSpPr>
          <p:cNvPr id="21" name="Group 21"/>
          <p:cNvGrpSpPr/>
          <p:nvPr/>
        </p:nvGrpSpPr>
        <p:grpSpPr>
          <a:xfrm>
            <a:off x="3264191" y="3405595"/>
            <a:ext cx="4328421" cy="1949799"/>
            <a:chOff x="0" y="0"/>
            <a:chExt cx="5771228" cy="2599732"/>
          </a:xfrm>
        </p:grpSpPr>
        <p:sp>
          <p:nvSpPr>
            <p:cNvPr id="22" name="Freeform 22"/>
            <p:cNvSpPr/>
            <p:nvPr/>
          </p:nvSpPr>
          <p:spPr>
            <a:xfrm>
              <a:off x="0" y="0"/>
              <a:ext cx="5771261" cy="2599695"/>
            </a:xfrm>
            <a:custGeom>
              <a:avLst/>
              <a:gdLst/>
              <a:ahLst/>
              <a:cxnLst/>
              <a:rect l="l" t="t" r="r" b="b"/>
              <a:pathLst>
                <a:path w="5771261" h="2599695">
                  <a:moveTo>
                    <a:pt x="0" y="0"/>
                  </a:moveTo>
                  <a:lnTo>
                    <a:pt x="5771261" y="0"/>
                  </a:lnTo>
                  <a:lnTo>
                    <a:pt x="5771261" y="2599695"/>
                  </a:lnTo>
                  <a:lnTo>
                    <a:pt x="0" y="2599695"/>
                  </a:lnTo>
                  <a:close/>
                </a:path>
              </a:pathLst>
            </a:custGeom>
            <a:solidFill>
              <a:srgbClr val="000000">
                <a:alpha val="45490"/>
              </a:srgbClr>
            </a:solidFill>
          </p:spPr>
          <p:txBody>
            <a:bodyPr/>
            <a:lstStyle/>
            <a:p>
              <a:endParaRPr lang="en-US"/>
            </a:p>
          </p:txBody>
        </p:sp>
      </p:grpSp>
      <p:sp>
        <p:nvSpPr>
          <p:cNvPr id="23" name="TextBox 23"/>
          <p:cNvSpPr txBox="1"/>
          <p:nvPr/>
        </p:nvSpPr>
        <p:spPr>
          <a:xfrm>
            <a:off x="3571825" y="4137147"/>
            <a:ext cx="3614173" cy="439070"/>
          </a:xfrm>
          <a:prstGeom prst="rect">
            <a:avLst/>
          </a:prstGeom>
        </p:spPr>
        <p:txBody>
          <a:bodyPr lIns="0" tIns="0" rIns="0" bIns="0" rtlCol="0" anchor="t">
            <a:spAutoFit/>
          </a:bodyPr>
          <a:lstStyle/>
          <a:p>
            <a:pPr algn="ctr">
              <a:lnSpc>
                <a:spcPts val="3358"/>
              </a:lnSpc>
            </a:pPr>
            <a:r>
              <a:rPr lang="en-US" sz="2400">
                <a:solidFill>
                  <a:srgbClr val="FFFFFF"/>
                </a:solidFill>
                <a:latin typeface="Open Sauce Light Bold"/>
              </a:rPr>
              <a:t>Unsheltered Homeless</a:t>
            </a:r>
          </a:p>
        </p:txBody>
      </p:sp>
      <p:grpSp>
        <p:nvGrpSpPr>
          <p:cNvPr id="24" name="Group 24"/>
          <p:cNvGrpSpPr/>
          <p:nvPr/>
        </p:nvGrpSpPr>
        <p:grpSpPr>
          <a:xfrm>
            <a:off x="8079938" y="3404138"/>
            <a:ext cx="4290881" cy="1850219"/>
            <a:chOff x="0" y="0"/>
            <a:chExt cx="5721175" cy="2466959"/>
          </a:xfrm>
        </p:grpSpPr>
        <p:sp>
          <p:nvSpPr>
            <p:cNvPr id="25" name="Freeform 25"/>
            <p:cNvSpPr/>
            <p:nvPr/>
          </p:nvSpPr>
          <p:spPr>
            <a:xfrm>
              <a:off x="0" y="0"/>
              <a:ext cx="5721223" cy="2466975"/>
            </a:xfrm>
            <a:custGeom>
              <a:avLst/>
              <a:gdLst/>
              <a:ahLst/>
              <a:cxnLst/>
              <a:rect l="l" t="t" r="r" b="b"/>
              <a:pathLst>
                <a:path w="5721223" h="2466975">
                  <a:moveTo>
                    <a:pt x="0" y="0"/>
                  </a:moveTo>
                  <a:lnTo>
                    <a:pt x="5721223" y="0"/>
                  </a:lnTo>
                  <a:lnTo>
                    <a:pt x="5721223" y="2466975"/>
                  </a:lnTo>
                  <a:lnTo>
                    <a:pt x="0" y="2466975"/>
                  </a:lnTo>
                  <a:close/>
                </a:path>
              </a:pathLst>
            </a:custGeom>
            <a:solidFill>
              <a:srgbClr val="000000">
                <a:alpha val="45490"/>
              </a:srgbClr>
            </a:solidFill>
          </p:spPr>
          <p:txBody>
            <a:bodyPr/>
            <a:lstStyle/>
            <a:p>
              <a:endParaRPr lang="en-US"/>
            </a:p>
          </p:txBody>
        </p:sp>
      </p:grpSp>
      <p:sp>
        <p:nvSpPr>
          <p:cNvPr id="26" name="TextBox 26"/>
          <p:cNvSpPr txBox="1"/>
          <p:nvPr/>
        </p:nvSpPr>
        <p:spPr>
          <a:xfrm>
            <a:off x="8399812" y="3928804"/>
            <a:ext cx="3582827" cy="855756"/>
          </a:xfrm>
          <a:prstGeom prst="rect">
            <a:avLst/>
          </a:prstGeom>
        </p:spPr>
        <p:txBody>
          <a:bodyPr lIns="0" tIns="0" rIns="0" bIns="0" rtlCol="0" anchor="t">
            <a:spAutoFit/>
          </a:bodyPr>
          <a:lstStyle/>
          <a:p>
            <a:pPr algn="ctr">
              <a:lnSpc>
                <a:spcPts val="3358"/>
              </a:lnSpc>
            </a:pPr>
            <a:r>
              <a:rPr lang="en-US" sz="2400">
                <a:solidFill>
                  <a:srgbClr val="FFFFFF"/>
                </a:solidFill>
                <a:latin typeface="Open Sauce Light Bold"/>
              </a:rPr>
              <a:t>Sheltered  Homelessness</a:t>
            </a:r>
          </a:p>
        </p:txBody>
      </p:sp>
      <p:grpSp>
        <p:nvGrpSpPr>
          <p:cNvPr id="27" name="Group 27"/>
          <p:cNvGrpSpPr/>
          <p:nvPr/>
        </p:nvGrpSpPr>
        <p:grpSpPr>
          <a:xfrm>
            <a:off x="12914874" y="3404138"/>
            <a:ext cx="4328421" cy="1850219"/>
            <a:chOff x="0" y="0"/>
            <a:chExt cx="5771228" cy="2466959"/>
          </a:xfrm>
        </p:grpSpPr>
        <p:sp>
          <p:nvSpPr>
            <p:cNvPr id="28" name="Freeform 28"/>
            <p:cNvSpPr/>
            <p:nvPr/>
          </p:nvSpPr>
          <p:spPr>
            <a:xfrm>
              <a:off x="0" y="0"/>
              <a:ext cx="5771261" cy="2466975"/>
            </a:xfrm>
            <a:custGeom>
              <a:avLst/>
              <a:gdLst/>
              <a:ahLst/>
              <a:cxnLst/>
              <a:rect l="l" t="t" r="r" b="b"/>
              <a:pathLst>
                <a:path w="5771261" h="2466975">
                  <a:moveTo>
                    <a:pt x="0" y="0"/>
                  </a:moveTo>
                  <a:lnTo>
                    <a:pt x="5771261" y="0"/>
                  </a:lnTo>
                  <a:lnTo>
                    <a:pt x="5771261" y="2466975"/>
                  </a:lnTo>
                  <a:lnTo>
                    <a:pt x="0" y="2466975"/>
                  </a:lnTo>
                  <a:close/>
                </a:path>
              </a:pathLst>
            </a:custGeom>
            <a:solidFill>
              <a:srgbClr val="000000">
                <a:alpha val="45490"/>
              </a:srgbClr>
            </a:solidFill>
          </p:spPr>
          <p:txBody>
            <a:bodyPr/>
            <a:lstStyle/>
            <a:p>
              <a:endParaRPr lang="en-US"/>
            </a:p>
          </p:txBody>
        </p:sp>
      </p:grpSp>
      <p:sp>
        <p:nvSpPr>
          <p:cNvPr id="29" name="TextBox 29"/>
          <p:cNvSpPr txBox="1"/>
          <p:nvPr/>
        </p:nvSpPr>
        <p:spPr>
          <a:xfrm>
            <a:off x="13238724" y="4078869"/>
            <a:ext cx="3614173" cy="855756"/>
          </a:xfrm>
          <a:prstGeom prst="rect">
            <a:avLst/>
          </a:prstGeom>
        </p:spPr>
        <p:txBody>
          <a:bodyPr lIns="0" tIns="0" rIns="0" bIns="0" rtlCol="0" anchor="t">
            <a:spAutoFit/>
          </a:bodyPr>
          <a:lstStyle/>
          <a:p>
            <a:pPr algn="ctr">
              <a:lnSpc>
                <a:spcPts val="3358"/>
              </a:lnSpc>
            </a:pPr>
            <a:r>
              <a:rPr lang="en-US" sz="2400">
                <a:solidFill>
                  <a:srgbClr val="FFFFFF"/>
                </a:solidFill>
                <a:latin typeface="Open Sauce Light Bold"/>
              </a:rPr>
              <a:t>Imminent Risk of Homelessness</a:t>
            </a:r>
          </a:p>
        </p:txBody>
      </p:sp>
      <p:sp>
        <p:nvSpPr>
          <p:cNvPr id="30" name="TextBox 30"/>
          <p:cNvSpPr txBox="1"/>
          <p:nvPr/>
        </p:nvSpPr>
        <p:spPr>
          <a:xfrm rot="-5400000">
            <a:off x="-2269260" y="3244244"/>
            <a:ext cx="7590890" cy="2756535"/>
          </a:xfrm>
          <a:prstGeom prst="rect">
            <a:avLst/>
          </a:prstGeom>
        </p:spPr>
        <p:txBody>
          <a:bodyPr lIns="0" tIns="0" rIns="0" bIns="0" rtlCol="0" anchor="t">
            <a:spAutoFit/>
          </a:bodyPr>
          <a:lstStyle/>
          <a:p>
            <a:pPr algn="ctr">
              <a:lnSpc>
                <a:spcPts val="7139"/>
              </a:lnSpc>
            </a:pPr>
            <a:r>
              <a:rPr lang="en-US" sz="5100">
                <a:solidFill>
                  <a:srgbClr val="FFFFFF"/>
                </a:solidFill>
                <a:latin typeface="Open Sauce SemiBold"/>
              </a:rPr>
              <a:t>Three (3) Different Types of Homelessness</a:t>
            </a:r>
          </a:p>
        </p:txBody>
      </p:sp>
      <p:sp>
        <p:nvSpPr>
          <p:cNvPr id="31" name="TextBox 31"/>
          <p:cNvSpPr txBox="1"/>
          <p:nvPr/>
        </p:nvSpPr>
        <p:spPr>
          <a:xfrm>
            <a:off x="8399812" y="5475208"/>
            <a:ext cx="3687654" cy="343761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Individuals who are not living on the street but are not living on their own either.  Those living in transitional housing (temporary housing) such as domestic violence shelters, emergency shelters, hotel, motels and safe havens.</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214" b="9214"/>
          <a:stretch>
            <a:fillRect/>
          </a:stretch>
        </p:blipFill>
        <p:spPr>
          <a:xfrm>
            <a:off x="0" y="0"/>
            <a:ext cx="18288000" cy="10287000"/>
          </a:xfrm>
          <a:prstGeom prst="rect">
            <a:avLst/>
          </a:prstGeom>
        </p:spPr>
      </p:pic>
      <p:grpSp>
        <p:nvGrpSpPr>
          <p:cNvPr id="3" name="Group 3"/>
          <p:cNvGrpSpPr/>
          <p:nvPr/>
        </p:nvGrpSpPr>
        <p:grpSpPr>
          <a:xfrm>
            <a:off x="-528102" y="1740559"/>
            <a:ext cx="6805883" cy="6807244"/>
            <a:chOff x="0" y="0"/>
            <a:chExt cx="9074511" cy="9076326"/>
          </a:xfrm>
        </p:grpSpPr>
        <p:sp>
          <p:nvSpPr>
            <p:cNvPr id="4" name="Freeform 4"/>
            <p:cNvSpPr/>
            <p:nvPr/>
          </p:nvSpPr>
          <p:spPr>
            <a:xfrm>
              <a:off x="0" y="0"/>
              <a:ext cx="9074531" cy="9076309"/>
            </a:xfrm>
            <a:custGeom>
              <a:avLst/>
              <a:gdLst/>
              <a:ahLst/>
              <a:cxnLst/>
              <a:rect l="l" t="t" r="r" b="b"/>
              <a:pathLst>
                <a:path w="9074531" h="9076309">
                  <a:moveTo>
                    <a:pt x="0" y="8510016"/>
                  </a:moveTo>
                  <a:lnTo>
                    <a:pt x="0" y="564388"/>
                  </a:lnTo>
                  <a:cubicBezTo>
                    <a:pt x="0" y="252222"/>
                    <a:pt x="252222" y="0"/>
                    <a:pt x="564388" y="0"/>
                  </a:cubicBezTo>
                  <a:lnTo>
                    <a:pt x="8511921" y="0"/>
                  </a:lnTo>
                  <a:cubicBezTo>
                    <a:pt x="8822309" y="0"/>
                    <a:pt x="9074531" y="252222"/>
                    <a:pt x="9074531" y="564388"/>
                  </a:cubicBezTo>
                  <a:cubicBezTo>
                    <a:pt x="9074531" y="564388"/>
                    <a:pt x="9074531" y="564388"/>
                    <a:pt x="9074531" y="564388"/>
                  </a:cubicBezTo>
                  <a:lnTo>
                    <a:pt x="9074531" y="8511921"/>
                  </a:lnTo>
                  <a:cubicBezTo>
                    <a:pt x="9074531" y="8824087"/>
                    <a:pt x="8822309" y="9076309"/>
                    <a:pt x="8510143" y="9076309"/>
                  </a:cubicBezTo>
                  <a:lnTo>
                    <a:pt x="564388" y="9076309"/>
                  </a:lnTo>
                  <a:cubicBezTo>
                    <a:pt x="252222" y="9074531"/>
                    <a:pt x="0" y="8822182"/>
                    <a:pt x="0" y="8510016"/>
                  </a:cubicBezTo>
                  <a:cubicBezTo>
                    <a:pt x="0" y="8510016"/>
                    <a:pt x="0" y="8510016"/>
                    <a:pt x="0" y="8510016"/>
                  </a:cubicBezTo>
                  <a:close/>
                </a:path>
              </a:pathLst>
            </a:custGeom>
            <a:blipFill>
              <a:blip r:embed="rId3"/>
              <a:stretch>
                <a:fillRect l="-16679" r="-16679"/>
              </a:stretch>
            </a:blipFill>
          </p:spPr>
          <p:txBody>
            <a:bodyPr/>
            <a:lstStyle/>
            <a:p>
              <a:endParaRPr lang="en-US"/>
            </a:p>
          </p:txBody>
        </p:sp>
      </p:grpSp>
      <p:grpSp>
        <p:nvGrpSpPr>
          <p:cNvPr id="5" name="Group 5"/>
          <p:cNvGrpSpPr/>
          <p:nvPr/>
        </p:nvGrpSpPr>
        <p:grpSpPr>
          <a:xfrm>
            <a:off x="6931153" y="2022239"/>
            <a:ext cx="12973471" cy="6805883"/>
            <a:chOff x="0" y="0"/>
            <a:chExt cx="17297961" cy="9074511"/>
          </a:xfrm>
        </p:grpSpPr>
        <p:sp>
          <p:nvSpPr>
            <p:cNvPr id="6" name="Freeform 6"/>
            <p:cNvSpPr/>
            <p:nvPr/>
          </p:nvSpPr>
          <p:spPr>
            <a:xfrm>
              <a:off x="0" y="0"/>
              <a:ext cx="17298036" cy="9074531"/>
            </a:xfrm>
            <a:custGeom>
              <a:avLst/>
              <a:gdLst/>
              <a:ahLst/>
              <a:cxnLst/>
              <a:rect l="l" t="t" r="r" b="b"/>
              <a:pathLst>
                <a:path w="17298036" h="9074531">
                  <a:moveTo>
                    <a:pt x="16913988" y="0"/>
                  </a:moveTo>
                  <a:lnTo>
                    <a:pt x="384048" y="0"/>
                  </a:lnTo>
                  <a:cubicBezTo>
                    <a:pt x="172974" y="0"/>
                    <a:pt x="0" y="169545"/>
                    <a:pt x="0" y="377063"/>
                  </a:cubicBezTo>
                  <a:lnTo>
                    <a:pt x="0" y="8697468"/>
                  </a:lnTo>
                  <a:cubicBezTo>
                    <a:pt x="0" y="8904987"/>
                    <a:pt x="172974" y="9074531"/>
                    <a:pt x="384048" y="9074531"/>
                  </a:cubicBezTo>
                  <a:lnTo>
                    <a:pt x="16913988" y="9074531"/>
                  </a:lnTo>
                  <a:cubicBezTo>
                    <a:pt x="17125062" y="9074531"/>
                    <a:pt x="17298036" y="8904987"/>
                    <a:pt x="17298036" y="8697468"/>
                  </a:cubicBezTo>
                  <a:lnTo>
                    <a:pt x="17298036" y="377063"/>
                  </a:lnTo>
                  <a:cubicBezTo>
                    <a:pt x="17298036" y="169545"/>
                    <a:pt x="17125062" y="0"/>
                    <a:pt x="16913988" y="0"/>
                  </a:cubicBezTo>
                  <a:close/>
                </a:path>
              </a:pathLst>
            </a:custGeom>
            <a:blipFill>
              <a:blip r:embed="rId4"/>
              <a:stretch>
                <a:fillRect t="-13540" b="-13540"/>
              </a:stretch>
            </a:blipFill>
          </p:spPr>
          <p:txBody>
            <a:bodyPr/>
            <a:lstStyle/>
            <a:p>
              <a:endParaRPr lang="en-US"/>
            </a:p>
          </p:txBody>
        </p:sp>
      </p:grpSp>
      <p:sp>
        <p:nvSpPr>
          <p:cNvPr id="7" name="TextBox 7"/>
          <p:cNvSpPr txBox="1"/>
          <p:nvPr/>
        </p:nvSpPr>
        <p:spPr>
          <a:xfrm>
            <a:off x="295088" y="2956035"/>
            <a:ext cx="5687605" cy="2875484"/>
          </a:xfrm>
          <a:prstGeom prst="rect">
            <a:avLst/>
          </a:prstGeom>
        </p:spPr>
        <p:txBody>
          <a:bodyPr lIns="0" tIns="0" rIns="0" bIns="0" rtlCol="0" anchor="t">
            <a:spAutoFit/>
          </a:bodyPr>
          <a:lstStyle/>
          <a:p>
            <a:pPr algn="l">
              <a:lnSpc>
                <a:spcPts val="7408"/>
              </a:lnSpc>
            </a:pPr>
            <a:r>
              <a:rPr lang="en-US" sz="5291">
                <a:solidFill>
                  <a:srgbClr val="FFFFFF"/>
                </a:solidFill>
                <a:latin typeface="Open Sauce SemiBold"/>
              </a:rPr>
              <a:t>HOMELESSNESS</a:t>
            </a:r>
          </a:p>
          <a:p>
            <a:pPr algn="l">
              <a:lnSpc>
                <a:spcPts val="7408"/>
              </a:lnSpc>
            </a:pPr>
            <a:r>
              <a:rPr lang="en-US" sz="5291">
                <a:solidFill>
                  <a:srgbClr val="FFFFFF"/>
                </a:solidFill>
                <a:latin typeface="Open Sauce SemiBold"/>
              </a:rPr>
              <a:t>IT'S MORE THAN YOU KNOW!</a:t>
            </a:r>
          </a:p>
        </p:txBody>
      </p:sp>
      <p:sp>
        <p:nvSpPr>
          <p:cNvPr id="8" name="TextBox 8"/>
          <p:cNvSpPr txBox="1"/>
          <p:nvPr/>
        </p:nvSpPr>
        <p:spPr>
          <a:xfrm>
            <a:off x="7502144" y="2732879"/>
            <a:ext cx="3120709" cy="445021"/>
          </a:xfrm>
          <a:prstGeom prst="rect">
            <a:avLst/>
          </a:prstGeom>
        </p:spPr>
        <p:txBody>
          <a:bodyPr lIns="0" tIns="0" rIns="0" bIns="0" rtlCol="0" anchor="t">
            <a:spAutoFit/>
          </a:bodyPr>
          <a:lstStyle/>
          <a:p>
            <a:pPr algn="just">
              <a:lnSpc>
                <a:spcPts val="3358"/>
              </a:lnSpc>
            </a:pPr>
            <a:r>
              <a:rPr lang="en-US" sz="2400">
                <a:solidFill>
                  <a:srgbClr val="FFFFFF"/>
                </a:solidFill>
                <a:latin typeface="Open Sauce Light Bold"/>
              </a:rPr>
              <a:t>MISCONCEPTIONS</a:t>
            </a:r>
          </a:p>
        </p:txBody>
      </p:sp>
      <p:sp>
        <p:nvSpPr>
          <p:cNvPr id="9" name="TextBox 9"/>
          <p:cNvSpPr txBox="1"/>
          <p:nvPr/>
        </p:nvSpPr>
        <p:spPr>
          <a:xfrm>
            <a:off x="11526000" y="2006489"/>
            <a:ext cx="5733300" cy="168221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All homeless people are lazy and don't want to work</a:t>
            </a:r>
          </a:p>
          <a:p>
            <a:pPr algn="l">
              <a:lnSpc>
                <a:spcPts val="3258"/>
              </a:lnSpc>
            </a:pPr>
            <a:r>
              <a:rPr lang="en-US" sz="1800" spc="-26">
                <a:solidFill>
                  <a:srgbClr val="FFFFFF"/>
                </a:solidFill>
                <a:latin typeface="Open Sauce Light"/>
              </a:rPr>
              <a:t>Homeless persons choose to be homeless.</a:t>
            </a:r>
          </a:p>
          <a:p>
            <a:pPr algn="l">
              <a:lnSpc>
                <a:spcPts val="3258"/>
              </a:lnSpc>
            </a:pPr>
            <a:r>
              <a:rPr lang="en-US" sz="1800" spc="-26">
                <a:solidFill>
                  <a:srgbClr val="FFFFFF"/>
                </a:solidFill>
                <a:latin typeface="Open Sauce Light"/>
              </a:rPr>
              <a:t>All homeless persons abuse alcohol and drugs.</a:t>
            </a:r>
          </a:p>
          <a:p>
            <a:pPr algn="l">
              <a:lnSpc>
                <a:spcPts val="3258"/>
              </a:lnSpc>
            </a:pPr>
            <a:r>
              <a:rPr lang="en-US" sz="1800" spc="-26">
                <a:solidFill>
                  <a:srgbClr val="FFFFFF"/>
                </a:solidFill>
                <a:latin typeface="Open Sauce Light"/>
              </a:rPr>
              <a:t>Helping homeless persons only enables them</a:t>
            </a:r>
          </a:p>
        </p:txBody>
      </p:sp>
      <p:grpSp>
        <p:nvGrpSpPr>
          <p:cNvPr id="10" name="Group 10"/>
          <p:cNvGrpSpPr/>
          <p:nvPr/>
        </p:nvGrpSpPr>
        <p:grpSpPr>
          <a:xfrm>
            <a:off x="6761494" y="4214708"/>
            <a:ext cx="11526506" cy="1750769"/>
            <a:chOff x="0" y="0"/>
            <a:chExt cx="15368675" cy="2334359"/>
          </a:xfrm>
        </p:grpSpPr>
        <p:sp>
          <p:nvSpPr>
            <p:cNvPr id="11" name="Freeform 11"/>
            <p:cNvSpPr/>
            <p:nvPr/>
          </p:nvSpPr>
          <p:spPr>
            <a:xfrm>
              <a:off x="0" y="0"/>
              <a:ext cx="15368651" cy="2334387"/>
            </a:xfrm>
            <a:custGeom>
              <a:avLst/>
              <a:gdLst/>
              <a:ahLst/>
              <a:cxnLst/>
              <a:rect l="l" t="t" r="r" b="b"/>
              <a:pathLst>
                <a:path w="15368651" h="2334387">
                  <a:moveTo>
                    <a:pt x="0" y="0"/>
                  </a:moveTo>
                  <a:lnTo>
                    <a:pt x="15368651" y="0"/>
                  </a:lnTo>
                  <a:lnTo>
                    <a:pt x="15368651" y="2334387"/>
                  </a:lnTo>
                  <a:lnTo>
                    <a:pt x="0" y="2334387"/>
                  </a:lnTo>
                  <a:close/>
                </a:path>
              </a:pathLst>
            </a:custGeom>
            <a:solidFill>
              <a:srgbClr val="000000">
                <a:alpha val="45490"/>
              </a:srgbClr>
            </a:solidFill>
          </p:spPr>
          <p:txBody>
            <a:bodyPr/>
            <a:lstStyle/>
            <a:p>
              <a:endParaRPr lang="en-US"/>
            </a:p>
          </p:txBody>
        </p:sp>
      </p:grpSp>
      <p:sp>
        <p:nvSpPr>
          <p:cNvPr id="12" name="TextBox 12"/>
          <p:cNvSpPr txBox="1"/>
          <p:nvPr/>
        </p:nvSpPr>
        <p:spPr>
          <a:xfrm>
            <a:off x="7502144" y="4878936"/>
            <a:ext cx="3120709" cy="445021"/>
          </a:xfrm>
          <a:prstGeom prst="rect">
            <a:avLst/>
          </a:prstGeom>
        </p:spPr>
        <p:txBody>
          <a:bodyPr lIns="0" tIns="0" rIns="0" bIns="0" rtlCol="0" anchor="t">
            <a:spAutoFit/>
          </a:bodyPr>
          <a:lstStyle/>
          <a:p>
            <a:pPr algn="just">
              <a:lnSpc>
                <a:spcPts val="3358"/>
              </a:lnSpc>
            </a:pPr>
            <a:r>
              <a:rPr lang="en-US" sz="2400">
                <a:solidFill>
                  <a:srgbClr val="FFFFFF"/>
                </a:solidFill>
                <a:latin typeface="Open Sauce Light Bold"/>
              </a:rPr>
              <a:t>SERIOUS TRUTH</a:t>
            </a:r>
          </a:p>
        </p:txBody>
      </p:sp>
      <p:sp>
        <p:nvSpPr>
          <p:cNvPr id="13" name="TextBox 13"/>
          <p:cNvSpPr txBox="1"/>
          <p:nvPr/>
        </p:nvSpPr>
        <p:spPr>
          <a:xfrm>
            <a:off x="11526001" y="4562121"/>
            <a:ext cx="5733300" cy="86306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Those misconceptions are not true, homelessness is closer to one's door than you know.</a:t>
            </a:r>
          </a:p>
        </p:txBody>
      </p:sp>
      <p:sp>
        <p:nvSpPr>
          <p:cNvPr id="14" name="TextBox 14"/>
          <p:cNvSpPr txBox="1"/>
          <p:nvPr/>
        </p:nvSpPr>
        <p:spPr>
          <a:xfrm>
            <a:off x="7502144" y="6813673"/>
            <a:ext cx="3120709" cy="867659"/>
          </a:xfrm>
          <a:prstGeom prst="rect">
            <a:avLst/>
          </a:prstGeom>
        </p:spPr>
        <p:txBody>
          <a:bodyPr lIns="0" tIns="0" rIns="0" bIns="0" rtlCol="0" anchor="t">
            <a:spAutoFit/>
          </a:bodyPr>
          <a:lstStyle/>
          <a:p>
            <a:pPr algn="ctr">
              <a:lnSpc>
                <a:spcPts val="3358"/>
              </a:lnSpc>
            </a:pPr>
            <a:r>
              <a:rPr lang="en-US" sz="2400">
                <a:solidFill>
                  <a:srgbClr val="FFFFFF"/>
                </a:solidFill>
                <a:latin typeface="Open Sauce Light Bold"/>
              </a:rPr>
              <a:t>IT COULD HAPPEN TO YOU</a:t>
            </a:r>
          </a:p>
        </p:txBody>
      </p:sp>
      <p:sp>
        <p:nvSpPr>
          <p:cNvPr id="15" name="TextBox 15"/>
          <p:cNvSpPr txBox="1"/>
          <p:nvPr/>
        </p:nvSpPr>
        <p:spPr>
          <a:xfrm>
            <a:off x="11526000" y="6298602"/>
            <a:ext cx="5733300" cy="1682210"/>
          </a:xfrm>
          <a:prstGeom prst="rect">
            <a:avLst/>
          </a:prstGeom>
        </p:spPr>
        <p:txBody>
          <a:bodyPr lIns="0" tIns="0" rIns="0" bIns="0" rtlCol="0" anchor="t">
            <a:spAutoFit/>
          </a:bodyPr>
          <a:lstStyle/>
          <a:p>
            <a:pPr algn="l">
              <a:lnSpc>
                <a:spcPts val="3258"/>
              </a:lnSpc>
            </a:pPr>
            <a:r>
              <a:rPr lang="en-US" sz="1800" spc="-26">
                <a:solidFill>
                  <a:srgbClr val="FFFFFF"/>
                </a:solidFill>
                <a:latin typeface="Open Sauce Light"/>
              </a:rPr>
              <a:t>Many may not realize it, but any individual or family can possibly experience homelessness by the loss of as little as two monthly paychecks due to an unforeseen event that could arise.</a:t>
            </a:r>
          </a:p>
        </p:txBody>
      </p:sp>
      <p:grpSp>
        <p:nvGrpSpPr>
          <p:cNvPr id="16" name="Group 16"/>
          <p:cNvGrpSpPr/>
          <p:nvPr/>
        </p:nvGrpSpPr>
        <p:grpSpPr>
          <a:xfrm rot="-5400000">
            <a:off x="12519983" y="-1750953"/>
            <a:ext cx="9527" cy="11526506"/>
            <a:chOff x="0" y="0"/>
            <a:chExt cx="12703" cy="15368675"/>
          </a:xfrm>
        </p:grpSpPr>
        <p:sp>
          <p:nvSpPr>
            <p:cNvPr id="17" name="Freeform 17"/>
            <p:cNvSpPr/>
            <p:nvPr/>
          </p:nvSpPr>
          <p:spPr>
            <a:xfrm>
              <a:off x="0" y="0"/>
              <a:ext cx="12700" cy="15368651"/>
            </a:xfrm>
            <a:custGeom>
              <a:avLst/>
              <a:gdLst/>
              <a:ahLst/>
              <a:cxnLst/>
              <a:rect l="l" t="t" r="r" b="b"/>
              <a:pathLst>
                <a:path w="12700" h="15368651">
                  <a:moveTo>
                    <a:pt x="0" y="0"/>
                  </a:moveTo>
                  <a:lnTo>
                    <a:pt x="12700" y="0"/>
                  </a:lnTo>
                  <a:lnTo>
                    <a:pt x="12700" y="15368651"/>
                  </a:lnTo>
                  <a:lnTo>
                    <a:pt x="0" y="15368651"/>
                  </a:lnTo>
                  <a:close/>
                </a:path>
              </a:pathLst>
            </a:custGeom>
            <a:solidFill>
              <a:srgbClr val="FFFFFF"/>
            </a:solidFill>
          </p:spPr>
          <p:txBody>
            <a:bodyPr/>
            <a:lstStyle/>
            <a:p>
              <a:endParaRPr lang="en-US"/>
            </a:p>
          </p:txBody>
        </p:sp>
      </p:grpSp>
      <p:grpSp>
        <p:nvGrpSpPr>
          <p:cNvPr id="18" name="Group 18"/>
          <p:cNvGrpSpPr/>
          <p:nvPr/>
        </p:nvGrpSpPr>
        <p:grpSpPr>
          <a:xfrm rot="-5400000">
            <a:off x="12519983" y="395104"/>
            <a:ext cx="9527" cy="11526506"/>
            <a:chOff x="0" y="0"/>
            <a:chExt cx="12703" cy="15368675"/>
          </a:xfrm>
        </p:grpSpPr>
        <p:sp>
          <p:nvSpPr>
            <p:cNvPr id="19" name="Freeform 19"/>
            <p:cNvSpPr/>
            <p:nvPr/>
          </p:nvSpPr>
          <p:spPr>
            <a:xfrm>
              <a:off x="0" y="0"/>
              <a:ext cx="12700" cy="15368651"/>
            </a:xfrm>
            <a:custGeom>
              <a:avLst/>
              <a:gdLst/>
              <a:ahLst/>
              <a:cxnLst/>
              <a:rect l="l" t="t" r="r" b="b"/>
              <a:pathLst>
                <a:path w="12700" h="15368651">
                  <a:moveTo>
                    <a:pt x="0" y="0"/>
                  </a:moveTo>
                  <a:lnTo>
                    <a:pt x="12700" y="0"/>
                  </a:lnTo>
                  <a:lnTo>
                    <a:pt x="12700" y="15368651"/>
                  </a:lnTo>
                  <a:lnTo>
                    <a:pt x="0" y="15368651"/>
                  </a:lnTo>
                  <a:close/>
                </a:path>
              </a:pathLst>
            </a:custGeom>
            <a:solidFill>
              <a:srgbClr val="FFFFFF"/>
            </a:solidFill>
          </p:spPr>
          <p:txBody>
            <a:bodyPr/>
            <a:lstStyle/>
            <a:p>
              <a:endParaRPr lang="en-US"/>
            </a:p>
          </p:txBody>
        </p:sp>
      </p:grpSp>
      <p:grpSp>
        <p:nvGrpSpPr>
          <p:cNvPr id="20" name="Group 20"/>
          <p:cNvGrpSpPr/>
          <p:nvPr/>
        </p:nvGrpSpPr>
        <p:grpSpPr>
          <a:xfrm rot="-5400000">
            <a:off x="3134119" y="4209121"/>
            <a:ext cx="9542" cy="6277781"/>
            <a:chOff x="0" y="0"/>
            <a:chExt cx="12723" cy="8370375"/>
          </a:xfrm>
        </p:grpSpPr>
        <p:sp>
          <p:nvSpPr>
            <p:cNvPr id="21" name="Freeform 21"/>
            <p:cNvSpPr/>
            <p:nvPr/>
          </p:nvSpPr>
          <p:spPr>
            <a:xfrm>
              <a:off x="0" y="0"/>
              <a:ext cx="12700" cy="8370316"/>
            </a:xfrm>
            <a:custGeom>
              <a:avLst/>
              <a:gdLst/>
              <a:ahLst/>
              <a:cxnLst/>
              <a:rect l="l" t="t" r="r" b="b"/>
              <a:pathLst>
                <a:path w="12700" h="8370316">
                  <a:moveTo>
                    <a:pt x="0" y="0"/>
                  </a:moveTo>
                  <a:lnTo>
                    <a:pt x="12700" y="0"/>
                  </a:lnTo>
                  <a:lnTo>
                    <a:pt x="12700" y="8370316"/>
                  </a:lnTo>
                  <a:lnTo>
                    <a:pt x="0" y="8370316"/>
                  </a:ln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cubicBezTo>
                    <a:pt x="11691239" y="727202"/>
                    <a:pt x="11691239" y="727202"/>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ubicBezTo>
                    <a:pt x="0" y="10964037"/>
                    <a:pt x="0" y="10964037"/>
                    <a:pt x="0" y="10964037"/>
                  </a:cubicBezTo>
                  <a:close/>
                </a:path>
              </a:pathLst>
            </a:custGeom>
            <a:solidFill>
              <a:srgbClr val="3E5463"/>
            </a:solidFill>
            <a:ln w="12700">
              <a:solidFill>
                <a:srgbClr val="000000"/>
              </a:solidFill>
            </a:ln>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364594" y="3695892"/>
            <a:ext cx="7787366" cy="2408608"/>
          </a:xfrm>
          <a:prstGeom prst="rect">
            <a:avLst/>
          </a:prstGeom>
        </p:spPr>
        <p:txBody>
          <a:bodyPr lIns="0" tIns="0" rIns="0" bIns="0" rtlCol="0" anchor="t">
            <a:spAutoFit/>
          </a:bodyPr>
          <a:lstStyle/>
          <a:p>
            <a:pPr algn="ctr">
              <a:lnSpc>
                <a:spcPts val="4759"/>
              </a:lnSpc>
            </a:pPr>
            <a:r>
              <a:rPr lang="en-US" sz="3400" dirty="0">
                <a:solidFill>
                  <a:srgbClr val="FFFFFF"/>
                </a:solidFill>
                <a:latin typeface="Open Sauce SemiBold"/>
              </a:rPr>
              <a:t>On the night of February 3, 2023, there was a total of 474 sheltered and unsheltered homeless individuals and families.  </a:t>
            </a:r>
          </a:p>
        </p:txBody>
      </p:sp>
      <p:sp>
        <p:nvSpPr>
          <p:cNvPr id="8" name="TextBox 8"/>
          <p:cNvSpPr txBox="1"/>
          <p:nvPr/>
        </p:nvSpPr>
        <p:spPr>
          <a:xfrm>
            <a:off x="9497507" y="411429"/>
            <a:ext cx="7104412" cy="1673835"/>
          </a:xfrm>
          <a:prstGeom prst="rect">
            <a:avLst/>
          </a:prstGeom>
        </p:spPr>
        <p:txBody>
          <a:bodyPr lIns="0" tIns="0" rIns="0" bIns="0" rtlCol="0" anchor="t">
            <a:spAutoFit/>
          </a:bodyPr>
          <a:lstStyle/>
          <a:p>
            <a:pPr algn="ctr">
              <a:lnSpc>
                <a:spcPts val="13789"/>
              </a:lnSpc>
            </a:pPr>
            <a:r>
              <a:rPr lang="en-US" sz="9849">
                <a:solidFill>
                  <a:srgbClr val="FFFFFF"/>
                </a:solidFill>
                <a:latin typeface="Open Sauce Light Bold"/>
              </a:rPr>
              <a:t>474</a:t>
            </a:r>
          </a:p>
        </p:txBody>
      </p:sp>
      <p:sp>
        <p:nvSpPr>
          <p:cNvPr id="9" name="TextBox 9"/>
          <p:cNvSpPr txBox="1"/>
          <p:nvPr/>
        </p:nvSpPr>
        <p:spPr>
          <a:xfrm>
            <a:off x="9364594" y="2305926"/>
            <a:ext cx="7894960" cy="413385"/>
          </a:xfrm>
          <a:prstGeom prst="rect">
            <a:avLst/>
          </a:prstGeom>
        </p:spPr>
        <p:txBody>
          <a:bodyPr lIns="0" tIns="0" rIns="0" bIns="0" rtlCol="0" anchor="t">
            <a:spAutoFit/>
          </a:bodyPr>
          <a:lstStyle/>
          <a:p>
            <a:pPr algn="l">
              <a:lnSpc>
                <a:spcPts val="2940"/>
              </a:lnSpc>
            </a:pPr>
            <a:r>
              <a:rPr lang="en-US" sz="2100">
                <a:solidFill>
                  <a:srgbClr val="FFFFFF"/>
                </a:solidFill>
                <a:latin typeface="Open Sauce Light Italics"/>
              </a:rPr>
              <a:t>Sheltered and Unsheltered Homeless Individuals and Families</a:t>
            </a:r>
          </a:p>
        </p:txBody>
      </p:sp>
      <p:grpSp>
        <p:nvGrpSpPr>
          <p:cNvPr id="10" name="Group 10"/>
          <p:cNvGrpSpPr/>
          <p:nvPr/>
        </p:nvGrpSpPr>
        <p:grpSpPr>
          <a:xfrm rot="-5400000">
            <a:off x="13307311" y="-1495779"/>
            <a:ext cx="9525" cy="8768380"/>
            <a:chOff x="0" y="0"/>
            <a:chExt cx="12700" cy="11691173"/>
          </a:xfrm>
        </p:grpSpPr>
        <p:sp>
          <p:nvSpPr>
            <p:cNvPr id="11" name="Freeform 11"/>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2" name="Group 12"/>
          <p:cNvGrpSpPr/>
          <p:nvPr/>
        </p:nvGrpSpPr>
        <p:grpSpPr>
          <a:xfrm rot="-5400000">
            <a:off x="13307311" y="3571521"/>
            <a:ext cx="9525" cy="8768380"/>
            <a:chOff x="0" y="0"/>
            <a:chExt cx="12700" cy="11691173"/>
          </a:xfrm>
        </p:grpSpPr>
        <p:sp>
          <p:nvSpPr>
            <p:cNvPr id="13" name="Freeform 13"/>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1889933" y="-375373"/>
            <a:ext cx="17124819" cy="9633673"/>
            <a:chOff x="0" y="0"/>
            <a:chExt cx="22833092" cy="12844897"/>
          </a:xfrm>
        </p:grpSpPr>
        <p:sp>
          <p:nvSpPr>
            <p:cNvPr id="4" name="Freeform 4"/>
            <p:cNvSpPr/>
            <p:nvPr/>
          </p:nvSpPr>
          <p:spPr>
            <a:xfrm>
              <a:off x="0" y="0"/>
              <a:ext cx="22833076" cy="12844907"/>
            </a:xfrm>
            <a:custGeom>
              <a:avLst/>
              <a:gdLst/>
              <a:ahLst/>
              <a:cxnLst/>
              <a:rect l="l" t="t" r="r" b="b"/>
              <a:pathLst>
                <a:path w="22833076" h="12844907">
                  <a:moveTo>
                    <a:pt x="0" y="11781282"/>
                  </a:moveTo>
                  <a:lnTo>
                    <a:pt x="0" y="1063498"/>
                  </a:lnTo>
                  <a:cubicBezTo>
                    <a:pt x="0" y="475234"/>
                    <a:pt x="475234" y="0"/>
                    <a:pt x="1063498" y="0"/>
                  </a:cubicBezTo>
                  <a:lnTo>
                    <a:pt x="21769578" y="0"/>
                  </a:lnTo>
                  <a:cubicBezTo>
                    <a:pt x="22357842" y="0"/>
                    <a:pt x="22833076" y="475234"/>
                    <a:pt x="22833076" y="1063498"/>
                  </a:cubicBezTo>
                  <a:lnTo>
                    <a:pt x="22833076" y="11778742"/>
                  </a:lnTo>
                  <a:cubicBezTo>
                    <a:pt x="22833076" y="12367006"/>
                    <a:pt x="22357842" y="12842240"/>
                    <a:pt x="21769578" y="12842240"/>
                  </a:cubicBezTo>
                  <a:lnTo>
                    <a:pt x="1063498" y="12842240"/>
                  </a:lnTo>
                  <a:cubicBezTo>
                    <a:pt x="477774" y="12844907"/>
                    <a:pt x="0" y="12369673"/>
                    <a:pt x="0" y="11781282"/>
                  </a:cubicBezTo>
                  <a:cubicBezTo>
                    <a:pt x="0" y="11781282"/>
                    <a:pt x="0" y="11781282"/>
                    <a:pt x="0" y="11781282"/>
                  </a:cubicBezTo>
                  <a:close/>
                </a:path>
              </a:pathLst>
            </a:custGeom>
            <a:blipFill>
              <a:blip r:embed="rId3"/>
              <a:stretch>
                <a:fillRect t="-9341" b="-9362"/>
              </a:stretch>
            </a:blipFill>
          </p:spPr>
          <p:txBody>
            <a:bodyPr/>
            <a:lstStyle/>
            <a:p>
              <a:endParaRPr lang="en-US"/>
            </a:p>
          </p:txBody>
        </p:sp>
      </p:grpSp>
      <p:grpSp>
        <p:nvGrpSpPr>
          <p:cNvPr id="5" name="Group 5"/>
          <p:cNvGrpSpPr/>
          <p:nvPr/>
        </p:nvGrpSpPr>
        <p:grpSpPr>
          <a:xfrm>
            <a:off x="9334500" y="1028700"/>
            <a:ext cx="8953500" cy="7040297"/>
            <a:chOff x="0" y="0"/>
            <a:chExt cx="11938000" cy="9387063"/>
          </a:xfrm>
        </p:grpSpPr>
        <p:sp>
          <p:nvSpPr>
            <p:cNvPr id="6" name="Freeform 6"/>
            <p:cNvSpPr/>
            <p:nvPr/>
          </p:nvSpPr>
          <p:spPr>
            <a:xfrm>
              <a:off x="0" y="0"/>
              <a:ext cx="11938000" cy="9387078"/>
            </a:xfrm>
            <a:custGeom>
              <a:avLst/>
              <a:gdLst/>
              <a:ahLst/>
              <a:cxnLst/>
              <a:rect l="l" t="t" r="r" b="b"/>
              <a:pathLst>
                <a:path w="11938000" h="9387078">
                  <a:moveTo>
                    <a:pt x="0" y="0"/>
                  </a:moveTo>
                  <a:lnTo>
                    <a:pt x="11938000" y="0"/>
                  </a:lnTo>
                  <a:lnTo>
                    <a:pt x="11938000" y="9387078"/>
                  </a:lnTo>
                  <a:lnTo>
                    <a:pt x="0" y="9387078"/>
                  </a:lnTo>
                  <a:close/>
                </a:path>
              </a:pathLst>
            </a:custGeom>
            <a:solidFill>
              <a:srgbClr val="FFFFFF">
                <a:alpha val="80000"/>
              </a:srgbClr>
            </a:solidFill>
          </p:spPr>
          <p:txBody>
            <a:bodyPr/>
            <a:lstStyle/>
            <a:p>
              <a:endParaRPr lang="en-US"/>
            </a:p>
          </p:txBody>
        </p:sp>
      </p:grpSp>
      <p:sp>
        <p:nvSpPr>
          <p:cNvPr id="7" name="Freeform 7"/>
          <p:cNvSpPr/>
          <p:nvPr/>
        </p:nvSpPr>
        <p:spPr>
          <a:xfrm>
            <a:off x="9334500" y="1028700"/>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4"/>
            <a:stretch>
              <a:fillRect t="-35164" b="-35196"/>
            </a:stretch>
          </a:blipFill>
        </p:spPr>
        <p:txBody>
          <a:bodyPr/>
          <a:lstStyle/>
          <a:p>
            <a:endParaRPr lang="en-US"/>
          </a:p>
        </p:txBody>
      </p:sp>
      <p:sp>
        <p:nvSpPr>
          <p:cNvPr id="8" name="Freeform 8"/>
          <p:cNvSpPr/>
          <p:nvPr/>
        </p:nvSpPr>
        <p:spPr>
          <a:xfrm>
            <a:off x="15316200" y="1028700"/>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5"/>
            <a:stretch>
              <a:fillRect l="-68287" r="-68287" b="-32"/>
            </a:stretch>
          </a:blipFill>
        </p:spPr>
        <p:txBody>
          <a:bodyPr/>
          <a:lstStyle/>
          <a:p>
            <a:endParaRPr lang="en-US"/>
          </a:p>
        </p:txBody>
      </p:sp>
      <p:sp>
        <p:nvSpPr>
          <p:cNvPr id="9" name="Freeform 9"/>
          <p:cNvSpPr/>
          <p:nvPr/>
        </p:nvSpPr>
        <p:spPr>
          <a:xfrm>
            <a:off x="12325350" y="3381815"/>
            <a:ext cx="2971800" cy="2334065"/>
          </a:xfrm>
          <a:custGeom>
            <a:avLst/>
            <a:gdLst/>
            <a:ahLst/>
            <a:cxnLst/>
            <a:rect l="l" t="t" r="r" b="b"/>
            <a:pathLst>
              <a:path w="2971800" h="2334065">
                <a:moveTo>
                  <a:pt x="0" y="0"/>
                </a:moveTo>
                <a:lnTo>
                  <a:pt x="2971800" y="0"/>
                </a:lnTo>
                <a:lnTo>
                  <a:pt x="2971800" y="2334066"/>
                </a:lnTo>
                <a:lnTo>
                  <a:pt x="0" y="2334066"/>
                </a:lnTo>
                <a:lnTo>
                  <a:pt x="0" y="0"/>
                </a:lnTo>
                <a:close/>
              </a:path>
            </a:pathLst>
          </a:custGeom>
          <a:blipFill>
            <a:blip r:embed="rId6"/>
            <a:stretch>
              <a:fillRect l="-2359" r="-2361"/>
            </a:stretch>
          </a:blipFill>
        </p:spPr>
        <p:txBody>
          <a:bodyPr/>
          <a:lstStyle/>
          <a:p>
            <a:endParaRPr lang="en-US"/>
          </a:p>
        </p:txBody>
      </p:sp>
      <p:sp>
        <p:nvSpPr>
          <p:cNvPr id="10" name="Freeform 10"/>
          <p:cNvSpPr/>
          <p:nvPr/>
        </p:nvSpPr>
        <p:spPr>
          <a:xfrm>
            <a:off x="9334500" y="3381815"/>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7"/>
            <a:stretch>
              <a:fillRect l="-866" r="-4281"/>
            </a:stretch>
          </a:blipFill>
        </p:spPr>
        <p:txBody>
          <a:bodyPr/>
          <a:lstStyle/>
          <a:p>
            <a:endParaRPr lang="en-US"/>
          </a:p>
        </p:txBody>
      </p:sp>
      <p:sp>
        <p:nvSpPr>
          <p:cNvPr id="11" name="Freeform 11"/>
          <p:cNvSpPr/>
          <p:nvPr/>
        </p:nvSpPr>
        <p:spPr>
          <a:xfrm>
            <a:off x="12325350" y="5734932"/>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8"/>
            <a:stretch>
              <a:fillRect t="-35153" b="-35154"/>
            </a:stretch>
          </a:blipFill>
        </p:spPr>
        <p:txBody>
          <a:bodyPr/>
          <a:lstStyle/>
          <a:p>
            <a:endParaRPr lang="en-US"/>
          </a:p>
        </p:txBody>
      </p:sp>
      <p:grpSp>
        <p:nvGrpSpPr>
          <p:cNvPr id="12" name="Group 12"/>
          <p:cNvGrpSpPr/>
          <p:nvPr/>
        </p:nvGrpSpPr>
        <p:grpSpPr>
          <a:xfrm rot="-5400000">
            <a:off x="10084204" y="-125274"/>
            <a:ext cx="9525" cy="16398067"/>
            <a:chOff x="0" y="0"/>
            <a:chExt cx="12700" cy="21864089"/>
          </a:xfrm>
        </p:grpSpPr>
        <p:sp>
          <p:nvSpPr>
            <p:cNvPr id="13" name="Freeform 13"/>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grpSp>
        <p:nvGrpSpPr>
          <p:cNvPr id="14" name="Group 14"/>
          <p:cNvGrpSpPr/>
          <p:nvPr/>
        </p:nvGrpSpPr>
        <p:grpSpPr>
          <a:xfrm rot="-5400000">
            <a:off x="10084200" y="-7175100"/>
            <a:ext cx="9534" cy="16398067"/>
            <a:chOff x="0" y="0"/>
            <a:chExt cx="12712" cy="21864089"/>
          </a:xfrm>
        </p:grpSpPr>
        <p:sp>
          <p:nvSpPr>
            <p:cNvPr id="15" name="Freeform 15"/>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sp>
        <p:nvSpPr>
          <p:cNvPr id="16" name="Freeform 16"/>
          <p:cNvSpPr/>
          <p:nvPr/>
        </p:nvSpPr>
        <p:spPr>
          <a:xfrm>
            <a:off x="16617726" y="8520089"/>
            <a:ext cx="641574" cy="283459"/>
          </a:xfrm>
          <a:custGeom>
            <a:avLst/>
            <a:gdLst/>
            <a:ahLst/>
            <a:cxnLst/>
            <a:rect l="l" t="t" r="r" b="b"/>
            <a:pathLst>
              <a:path w="641574" h="283459">
                <a:moveTo>
                  <a:pt x="0" y="0"/>
                </a:moveTo>
                <a:lnTo>
                  <a:pt x="641574" y="0"/>
                </a:lnTo>
                <a:lnTo>
                  <a:pt x="641574" y="283459"/>
                </a:lnTo>
                <a:lnTo>
                  <a:pt x="0" y="283459"/>
                </a:lnTo>
                <a:lnTo>
                  <a:pt x="0" y="0"/>
                </a:lnTo>
                <a:close/>
              </a:path>
            </a:pathLst>
          </a:custGeom>
          <a:blipFill>
            <a:blip r:embed="rId9">
              <a:extLst>
                <a:ext uri="{96DAC541-7B7A-43D3-8B79-37D633B846F1}">
                  <asvg:svgBlip xmlns:asvg="http://schemas.microsoft.com/office/drawing/2016/SVG/main" r:embed="rId10"/>
                </a:ext>
              </a:extLst>
            </a:blip>
            <a:stretch>
              <a:fillRect b="-126337"/>
            </a:stretch>
          </a:blipFill>
        </p:spPr>
        <p:txBody>
          <a:bodyPr/>
          <a:lstStyle/>
          <a:p>
            <a:endParaRPr lang="en-US"/>
          </a:p>
        </p:txBody>
      </p:sp>
      <p:sp>
        <p:nvSpPr>
          <p:cNvPr id="17" name="TextBox 17"/>
          <p:cNvSpPr txBox="1"/>
          <p:nvPr/>
        </p:nvSpPr>
        <p:spPr>
          <a:xfrm>
            <a:off x="2102731" y="1132771"/>
            <a:ext cx="7003978" cy="1398366"/>
          </a:xfrm>
          <a:prstGeom prst="rect">
            <a:avLst/>
          </a:prstGeom>
        </p:spPr>
        <p:txBody>
          <a:bodyPr lIns="0" tIns="0" rIns="0" bIns="0" rtlCol="0" anchor="t">
            <a:spAutoFit/>
          </a:bodyPr>
          <a:lstStyle/>
          <a:p>
            <a:pPr algn="ctr">
              <a:lnSpc>
                <a:spcPts val="5515"/>
              </a:lnSpc>
            </a:pPr>
            <a:r>
              <a:rPr lang="en-US" sz="3939">
                <a:solidFill>
                  <a:srgbClr val="FFFFFF"/>
                </a:solidFill>
                <a:latin typeface="Open Sauce Light"/>
              </a:rPr>
              <a:t>Most Common Causes of Homelessness</a:t>
            </a:r>
          </a:p>
        </p:txBody>
      </p:sp>
      <p:sp>
        <p:nvSpPr>
          <p:cNvPr id="18" name="TextBox 18"/>
          <p:cNvSpPr txBox="1"/>
          <p:nvPr/>
        </p:nvSpPr>
        <p:spPr>
          <a:xfrm>
            <a:off x="2102731" y="2998309"/>
            <a:ext cx="7231769" cy="5344780"/>
          </a:xfrm>
          <a:prstGeom prst="rect">
            <a:avLst/>
          </a:prstGeom>
        </p:spPr>
        <p:txBody>
          <a:bodyPr lIns="0" tIns="0" rIns="0" bIns="0" rtlCol="0" anchor="t">
            <a:spAutoFit/>
          </a:bodyPr>
          <a:lstStyle/>
          <a:p>
            <a:pPr marL="531553" lvl="2" indent="-177184" algn="l">
              <a:lnSpc>
                <a:spcPts val="4209"/>
              </a:lnSpc>
              <a:buFont typeface="Arial"/>
              <a:buChar char="⚬"/>
            </a:pPr>
            <a:r>
              <a:rPr lang="en-US" sz="2325" spc="-34">
                <a:solidFill>
                  <a:srgbClr val="FFFFFF"/>
                </a:solidFill>
                <a:latin typeface="Open Sauce Light"/>
              </a:rPr>
              <a:t>Loss of Employment.</a:t>
            </a:r>
          </a:p>
          <a:p>
            <a:pPr marL="531553" lvl="2" indent="-177184" algn="l">
              <a:lnSpc>
                <a:spcPts val="4209"/>
              </a:lnSpc>
              <a:buFont typeface="Arial"/>
              <a:buChar char="⚬"/>
            </a:pPr>
            <a:r>
              <a:rPr lang="en-US" sz="2325" spc="-34">
                <a:solidFill>
                  <a:srgbClr val="FFFFFF"/>
                </a:solidFill>
                <a:latin typeface="Open Sauce Light"/>
              </a:rPr>
              <a:t>Family Crisis: Divorce, loss of loved one, medical crisis.</a:t>
            </a:r>
          </a:p>
          <a:p>
            <a:pPr marL="531553" lvl="2" indent="-177184" algn="l">
              <a:lnSpc>
                <a:spcPts val="4209"/>
              </a:lnSpc>
              <a:buFont typeface="Arial"/>
              <a:buChar char="⚬"/>
            </a:pPr>
            <a:r>
              <a:rPr lang="en-US" sz="2325" spc="-34">
                <a:solidFill>
                  <a:srgbClr val="FFFFFF"/>
                </a:solidFill>
                <a:latin typeface="Open Sauce Light"/>
              </a:rPr>
              <a:t>Lack of affordable housing, eviction</a:t>
            </a:r>
          </a:p>
          <a:p>
            <a:pPr marL="531553" lvl="2" indent="-177184" algn="l">
              <a:lnSpc>
                <a:spcPts val="4209"/>
              </a:lnSpc>
              <a:buFont typeface="Arial"/>
              <a:buChar char="⚬"/>
            </a:pPr>
            <a:r>
              <a:rPr lang="en-US" sz="2325" spc="-34">
                <a:solidFill>
                  <a:srgbClr val="FFFFFF"/>
                </a:solidFill>
                <a:latin typeface="Open Sauce Light"/>
              </a:rPr>
              <a:t>Mental and or Physical Disability</a:t>
            </a:r>
          </a:p>
          <a:p>
            <a:pPr marL="531553" lvl="2" indent="-177184" algn="l">
              <a:lnSpc>
                <a:spcPts val="4209"/>
              </a:lnSpc>
              <a:buFont typeface="Arial"/>
              <a:buChar char="⚬"/>
            </a:pPr>
            <a:r>
              <a:rPr lang="en-US" sz="2325" spc="-34">
                <a:solidFill>
                  <a:srgbClr val="FFFFFF"/>
                </a:solidFill>
                <a:latin typeface="Open Sauce Light"/>
              </a:rPr>
              <a:t>Drugs/Alcohol</a:t>
            </a:r>
          </a:p>
          <a:p>
            <a:pPr marL="531553" lvl="2" indent="-177184" algn="l">
              <a:lnSpc>
                <a:spcPts val="4209"/>
              </a:lnSpc>
              <a:buFont typeface="Arial"/>
              <a:buChar char="⚬"/>
            </a:pPr>
            <a:r>
              <a:rPr lang="en-US" sz="2325" spc="-34">
                <a:solidFill>
                  <a:srgbClr val="FFFFFF"/>
                </a:solidFill>
                <a:latin typeface="Open Sauce Light"/>
              </a:rPr>
              <a:t>Domestic Violence</a:t>
            </a:r>
          </a:p>
          <a:p>
            <a:pPr marL="531553" lvl="2" indent="-177184" algn="l">
              <a:lnSpc>
                <a:spcPts val="4209"/>
              </a:lnSpc>
              <a:buFont typeface="Arial"/>
              <a:buChar char="⚬"/>
            </a:pPr>
            <a:r>
              <a:rPr lang="en-US" sz="2325" spc="-34">
                <a:solidFill>
                  <a:srgbClr val="FFFFFF"/>
                </a:solidFill>
                <a:latin typeface="Open Sauce Light"/>
              </a:rPr>
              <a:t>Incarceration</a:t>
            </a:r>
          </a:p>
          <a:p>
            <a:pPr marL="531553" lvl="2" indent="-177184" algn="l">
              <a:lnSpc>
                <a:spcPts val="4209"/>
              </a:lnSpc>
              <a:buFont typeface="Arial"/>
              <a:buChar char="⚬"/>
            </a:pPr>
            <a:r>
              <a:rPr lang="en-US" sz="2325" spc="-34">
                <a:solidFill>
                  <a:srgbClr val="FFFFFF"/>
                </a:solidFill>
                <a:latin typeface="Open Sauce Light"/>
              </a:rPr>
              <a:t>Poverty</a:t>
            </a:r>
          </a:p>
          <a:p>
            <a:pPr marL="531553" lvl="2" indent="-177184" algn="l">
              <a:lnSpc>
                <a:spcPts val="4209"/>
              </a:lnSpc>
            </a:pPr>
            <a:endParaRPr lang="en-US" sz="2325" spc="-34">
              <a:solidFill>
                <a:srgbClr val="FFFFFF"/>
              </a:solidFill>
              <a:latin typeface="Open Sauce Ligh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1889933" y="-375373"/>
            <a:ext cx="17124819" cy="9633673"/>
            <a:chOff x="0" y="0"/>
            <a:chExt cx="22833092" cy="12844897"/>
          </a:xfrm>
        </p:grpSpPr>
        <p:sp>
          <p:nvSpPr>
            <p:cNvPr id="4" name="Freeform 4"/>
            <p:cNvSpPr/>
            <p:nvPr/>
          </p:nvSpPr>
          <p:spPr>
            <a:xfrm>
              <a:off x="0" y="0"/>
              <a:ext cx="22833076" cy="12844907"/>
            </a:xfrm>
            <a:custGeom>
              <a:avLst/>
              <a:gdLst/>
              <a:ahLst/>
              <a:cxnLst/>
              <a:rect l="l" t="t" r="r" b="b"/>
              <a:pathLst>
                <a:path w="22833076" h="12844907">
                  <a:moveTo>
                    <a:pt x="0" y="11781282"/>
                  </a:moveTo>
                  <a:lnTo>
                    <a:pt x="0" y="1063498"/>
                  </a:lnTo>
                  <a:cubicBezTo>
                    <a:pt x="0" y="475234"/>
                    <a:pt x="475234" y="0"/>
                    <a:pt x="1063498" y="0"/>
                  </a:cubicBezTo>
                  <a:lnTo>
                    <a:pt x="21769578" y="0"/>
                  </a:lnTo>
                  <a:cubicBezTo>
                    <a:pt x="22357842" y="0"/>
                    <a:pt x="22833076" y="475234"/>
                    <a:pt x="22833076" y="1063498"/>
                  </a:cubicBezTo>
                  <a:lnTo>
                    <a:pt x="22833076" y="11778742"/>
                  </a:lnTo>
                  <a:cubicBezTo>
                    <a:pt x="22833076" y="12367006"/>
                    <a:pt x="22357842" y="12842240"/>
                    <a:pt x="21769578" y="12842240"/>
                  </a:cubicBezTo>
                  <a:lnTo>
                    <a:pt x="1063498" y="12842240"/>
                  </a:lnTo>
                  <a:cubicBezTo>
                    <a:pt x="477774" y="12844907"/>
                    <a:pt x="0" y="12369673"/>
                    <a:pt x="0" y="11781282"/>
                  </a:cubicBezTo>
                  <a:cubicBezTo>
                    <a:pt x="0" y="11781282"/>
                    <a:pt x="0" y="11781282"/>
                    <a:pt x="0" y="11781282"/>
                  </a:cubicBezTo>
                  <a:close/>
                </a:path>
              </a:pathLst>
            </a:custGeom>
            <a:blipFill>
              <a:blip r:embed="rId3"/>
              <a:stretch>
                <a:fillRect t="-9341" b="-9362"/>
              </a:stretch>
            </a:blipFill>
          </p:spPr>
          <p:txBody>
            <a:bodyPr/>
            <a:lstStyle/>
            <a:p>
              <a:endParaRPr lang="en-US"/>
            </a:p>
          </p:txBody>
        </p:sp>
      </p:grpSp>
      <p:grpSp>
        <p:nvGrpSpPr>
          <p:cNvPr id="5" name="Group 5"/>
          <p:cNvGrpSpPr/>
          <p:nvPr/>
        </p:nvGrpSpPr>
        <p:grpSpPr>
          <a:xfrm>
            <a:off x="9334500" y="1028700"/>
            <a:ext cx="8953500" cy="7040297"/>
            <a:chOff x="0" y="0"/>
            <a:chExt cx="11938000" cy="9387063"/>
          </a:xfrm>
        </p:grpSpPr>
        <p:sp>
          <p:nvSpPr>
            <p:cNvPr id="6" name="Freeform 6"/>
            <p:cNvSpPr/>
            <p:nvPr/>
          </p:nvSpPr>
          <p:spPr>
            <a:xfrm>
              <a:off x="0" y="0"/>
              <a:ext cx="11938000" cy="9387078"/>
            </a:xfrm>
            <a:custGeom>
              <a:avLst/>
              <a:gdLst/>
              <a:ahLst/>
              <a:cxnLst/>
              <a:rect l="l" t="t" r="r" b="b"/>
              <a:pathLst>
                <a:path w="11938000" h="9387078">
                  <a:moveTo>
                    <a:pt x="0" y="0"/>
                  </a:moveTo>
                  <a:lnTo>
                    <a:pt x="11938000" y="0"/>
                  </a:lnTo>
                  <a:lnTo>
                    <a:pt x="11938000" y="9387078"/>
                  </a:lnTo>
                  <a:lnTo>
                    <a:pt x="0" y="9387078"/>
                  </a:lnTo>
                  <a:close/>
                </a:path>
              </a:pathLst>
            </a:custGeom>
            <a:solidFill>
              <a:srgbClr val="FFFFFF">
                <a:alpha val="80000"/>
              </a:srgbClr>
            </a:solidFill>
          </p:spPr>
          <p:txBody>
            <a:bodyPr/>
            <a:lstStyle/>
            <a:p>
              <a:endParaRPr lang="en-US"/>
            </a:p>
          </p:txBody>
        </p:sp>
      </p:grpSp>
      <p:sp>
        <p:nvSpPr>
          <p:cNvPr id="7" name="Freeform 7"/>
          <p:cNvSpPr/>
          <p:nvPr/>
        </p:nvSpPr>
        <p:spPr>
          <a:xfrm>
            <a:off x="9334500" y="1028700"/>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4"/>
            <a:stretch>
              <a:fillRect t="-35265" b="-35278"/>
            </a:stretch>
          </a:blipFill>
        </p:spPr>
        <p:txBody>
          <a:bodyPr/>
          <a:lstStyle/>
          <a:p>
            <a:endParaRPr lang="en-US"/>
          </a:p>
        </p:txBody>
      </p:sp>
      <p:sp>
        <p:nvSpPr>
          <p:cNvPr id="8" name="Freeform 8"/>
          <p:cNvSpPr/>
          <p:nvPr/>
        </p:nvSpPr>
        <p:spPr>
          <a:xfrm>
            <a:off x="15316200" y="1028700"/>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5"/>
            <a:stretch>
              <a:fillRect l="-68289" r="-68293"/>
            </a:stretch>
          </a:blipFill>
        </p:spPr>
        <p:txBody>
          <a:bodyPr/>
          <a:lstStyle/>
          <a:p>
            <a:endParaRPr lang="en-US"/>
          </a:p>
        </p:txBody>
      </p:sp>
      <p:sp>
        <p:nvSpPr>
          <p:cNvPr id="9" name="Freeform 9"/>
          <p:cNvSpPr/>
          <p:nvPr/>
        </p:nvSpPr>
        <p:spPr>
          <a:xfrm>
            <a:off x="12325350" y="3381815"/>
            <a:ext cx="2971800" cy="2334065"/>
          </a:xfrm>
          <a:custGeom>
            <a:avLst/>
            <a:gdLst/>
            <a:ahLst/>
            <a:cxnLst/>
            <a:rect l="l" t="t" r="r" b="b"/>
            <a:pathLst>
              <a:path w="2971800" h="2334065">
                <a:moveTo>
                  <a:pt x="0" y="0"/>
                </a:moveTo>
                <a:lnTo>
                  <a:pt x="2971800" y="0"/>
                </a:lnTo>
                <a:lnTo>
                  <a:pt x="2971800" y="2334066"/>
                </a:lnTo>
                <a:lnTo>
                  <a:pt x="0" y="2334066"/>
                </a:lnTo>
                <a:lnTo>
                  <a:pt x="0" y="0"/>
                </a:lnTo>
                <a:close/>
              </a:path>
            </a:pathLst>
          </a:custGeom>
          <a:blipFill>
            <a:blip r:embed="rId6"/>
            <a:stretch>
              <a:fillRect l="-8888" r="-8921"/>
            </a:stretch>
          </a:blipFill>
        </p:spPr>
        <p:txBody>
          <a:bodyPr/>
          <a:lstStyle/>
          <a:p>
            <a:endParaRPr lang="en-US"/>
          </a:p>
        </p:txBody>
      </p:sp>
      <p:sp>
        <p:nvSpPr>
          <p:cNvPr id="10" name="Freeform 10"/>
          <p:cNvSpPr/>
          <p:nvPr/>
        </p:nvSpPr>
        <p:spPr>
          <a:xfrm>
            <a:off x="9334500" y="3381815"/>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7"/>
            <a:stretch>
              <a:fillRect l="-68289" r="-68293"/>
            </a:stretch>
          </a:blipFill>
        </p:spPr>
        <p:txBody>
          <a:bodyPr/>
          <a:lstStyle/>
          <a:p>
            <a:endParaRPr lang="en-US"/>
          </a:p>
        </p:txBody>
      </p:sp>
      <p:sp>
        <p:nvSpPr>
          <p:cNvPr id="11" name="Freeform 11"/>
          <p:cNvSpPr/>
          <p:nvPr/>
        </p:nvSpPr>
        <p:spPr>
          <a:xfrm>
            <a:off x="12325350" y="5734932"/>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8"/>
            <a:stretch>
              <a:fillRect t="-35178" r="-29" b="-35178"/>
            </a:stretch>
          </a:blipFill>
        </p:spPr>
        <p:txBody>
          <a:bodyPr/>
          <a:lstStyle/>
          <a:p>
            <a:endParaRPr lang="en-US"/>
          </a:p>
        </p:txBody>
      </p:sp>
      <p:grpSp>
        <p:nvGrpSpPr>
          <p:cNvPr id="12" name="Group 12"/>
          <p:cNvGrpSpPr/>
          <p:nvPr/>
        </p:nvGrpSpPr>
        <p:grpSpPr>
          <a:xfrm rot="-5400000">
            <a:off x="10084204" y="-125274"/>
            <a:ext cx="9525" cy="16398067"/>
            <a:chOff x="0" y="0"/>
            <a:chExt cx="12700" cy="21864089"/>
          </a:xfrm>
        </p:grpSpPr>
        <p:sp>
          <p:nvSpPr>
            <p:cNvPr id="13" name="Freeform 13"/>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grpSp>
        <p:nvGrpSpPr>
          <p:cNvPr id="14" name="Group 14"/>
          <p:cNvGrpSpPr/>
          <p:nvPr/>
        </p:nvGrpSpPr>
        <p:grpSpPr>
          <a:xfrm rot="-5400000">
            <a:off x="10084200" y="-7175100"/>
            <a:ext cx="9534" cy="16398067"/>
            <a:chOff x="0" y="0"/>
            <a:chExt cx="12712" cy="21864089"/>
          </a:xfrm>
        </p:grpSpPr>
        <p:sp>
          <p:nvSpPr>
            <p:cNvPr id="15" name="Freeform 15"/>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sp>
        <p:nvSpPr>
          <p:cNvPr id="16" name="Freeform 16"/>
          <p:cNvSpPr/>
          <p:nvPr/>
        </p:nvSpPr>
        <p:spPr>
          <a:xfrm>
            <a:off x="16617726" y="8520089"/>
            <a:ext cx="641574" cy="283459"/>
          </a:xfrm>
          <a:custGeom>
            <a:avLst/>
            <a:gdLst/>
            <a:ahLst/>
            <a:cxnLst/>
            <a:rect l="l" t="t" r="r" b="b"/>
            <a:pathLst>
              <a:path w="641574" h="283459">
                <a:moveTo>
                  <a:pt x="0" y="0"/>
                </a:moveTo>
                <a:lnTo>
                  <a:pt x="641574" y="0"/>
                </a:lnTo>
                <a:lnTo>
                  <a:pt x="641574" y="283459"/>
                </a:lnTo>
                <a:lnTo>
                  <a:pt x="0" y="283459"/>
                </a:lnTo>
                <a:lnTo>
                  <a:pt x="0" y="0"/>
                </a:lnTo>
                <a:close/>
              </a:path>
            </a:pathLst>
          </a:custGeom>
          <a:blipFill>
            <a:blip r:embed="rId9">
              <a:extLst>
                <a:ext uri="{96DAC541-7B7A-43D3-8B79-37D633B846F1}">
                  <asvg:svgBlip xmlns:asvg="http://schemas.microsoft.com/office/drawing/2016/SVG/main" r:embed="rId10"/>
                </a:ext>
              </a:extLst>
            </a:blip>
            <a:stretch>
              <a:fillRect b="-126337"/>
            </a:stretch>
          </a:blipFill>
        </p:spPr>
        <p:txBody>
          <a:bodyPr/>
          <a:lstStyle/>
          <a:p>
            <a:endParaRPr lang="en-US"/>
          </a:p>
        </p:txBody>
      </p:sp>
      <p:sp>
        <p:nvSpPr>
          <p:cNvPr id="17" name="TextBox 17"/>
          <p:cNvSpPr txBox="1"/>
          <p:nvPr/>
        </p:nvSpPr>
        <p:spPr>
          <a:xfrm>
            <a:off x="2159806" y="1136668"/>
            <a:ext cx="6764200" cy="1400270"/>
          </a:xfrm>
          <a:prstGeom prst="rect">
            <a:avLst/>
          </a:prstGeom>
        </p:spPr>
        <p:txBody>
          <a:bodyPr lIns="0" tIns="0" rIns="0" bIns="0" rtlCol="0" anchor="t">
            <a:spAutoFit/>
          </a:bodyPr>
          <a:lstStyle/>
          <a:p>
            <a:pPr algn="ctr">
              <a:lnSpc>
                <a:spcPts val="5523"/>
              </a:lnSpc>
            </a:pPr>
            <a:r>
              <a:rPr lang="en-US" sz="3945">
                <a:solidFill>
                  <a:srgbClr val="FFFFFF"/>
                </a:solidFill>
                <a:latin typeface="Open Sauce Light"/>
              </a:rPr>
              <a:t>Understanding the Point in Time Count (PIT)</a:t>
            </a:r>
          </a:p>
        </p:txBody>
      </p:sp>
      <p:sp>
        <p:nvSpPr>
          <p:cNvPr id="18" name="TextBox 18"/>
          <p:cNvSpPr txBox="1"/>
          <p:nvPr/>
        </p:nvSpPr>
        <p:spPr>
          <a:xfrm>
            <a:off x="2159806" y="3005163"/>
            <a:ext cx="6984194" cy="4822516"/>
          </a:xfrm>
          <a:prstGeom prst="rect">
            <a:avLst/>
          </a:prstGeom>
        </p:spPr>
        <p:txBody>
          <a:bodyPr lIns="0" tIns="0" rIns="0" bIns="0" rtlCol="0" anchor="t">
            <a:spAutoFit/>
          </a:bodyPr>
          <a:lstStyle/>
          <a:p>
            <a:pPr algn="l">
              <a:lnSpc>
                <a:spcPts val="4215"/>
              </a:lnSpc>
            </a:pPr>
            <a:r>
              <a:rPr lang="en-US" sz="2329" spc="-34">
                <a:solidFill>
                  <a:srgbClr val="FFFFFF"/>
                </a:solidFill>
                <a:latin typeface="Open Sauce Light"/>
              </a:rPr>
              <a:t>This report is intended to provide the community with vital information regarding the many different characteristics of our homeless community.  The collection of surveys is one way we use to count our homeless community.  Although the surveys are thorough, they do come with limitations.  The task of counting those who are experiencing homelessness is not an easy task to complete in only one night.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1889933" y="0"/>
            <a:ext cx="17124819" cy="9633673"/>
            <a:chOff x="0" y="0"/>
            <a:chExt cx="22833092" cy="12844897"/>
          </a:xfrm>
        </p:grpSpPr>
        <p:sp>
          <p:nvSpPr>
            <p:cNvPr id="4" name="Freeform 4"/>
            <p:cNvSpPr/>
            <p:nvPr/>
          </p:nvSpPr>
          <p:spPr>
            <a:xfrm>
              <a:off x="0" y="0"/>
              <a:ext cx="22833076" cy="12844907"/>
            </a:xfrm>
            <a:custGeom>
              <a:avLst/>
              <a:gdLst/>
              <a:ahLst/>
              <a:cxnLst/>
              <a:rect l="l" t="t" r="r" b="b"/>
              <a:pathLst>
                <a:path w="22833076" h="12844907">
                  <a:moveTo>
                    <a:pt x="0" y="11781282"/>
                  </a:moveTo>
                  <a:lnTo>
                    <a:pt x="0" y="1063498"/>
                  </a:lnTo>
                  <a:cubicBezTo>
                    <a:pt x="0" y="475234"/>
                    <a:pt x="475234" y="0"/>
                    <a:pt x="1063498" y="0"/>
                  </a:cubicBezTo>
                  <a:lnTo>
                    <a:pt x="21769578" y="0"/>
                  </a:lnTo>
                  <a:cubicBezTo>
                    <a:pt x="22357842" y="0"/>
                    <a:pt x="22833076" y="475234"/>
                    <a:pt x="22833076" y="1063498"/>
                  </a:cubicBezTo>
                  <a:lnTo>
                    <a:pt x="22833076" y="11778742"/>
                  </a:lnTo>
                  <a:cubicBezTo>
                    <a:pt x="22833076" y="12367006"/>
                    <a:pt x="22357842" y="12842240"/>
                    <a:pt x="21769578" y="12842240"/>
                  </a:cubicBezTo>
                  <a:lnTo>
                    <a:pt x="1063498" y="12842240"/>
                  </a:lnTo>
                  <a:cubicBezTo>
                    <a:pt x="477774" y="12844907"/>
                    <a:pt x="0" y="12369673"/>
                    <a:pt x="0" y="11781282"/>
                  </a:cubicBezTo>
                  <a:cubicBezTo>
                    <a:pt x="0" y="11781282"/>
                    <a:pt x="0" y="11781282"/>
                    <a:pt x="0" y="11781282"/>
                  </a:cubicBezTo>
                  <a:close/>
                </a:path>
              </a:pathLst>
            </a:custGeom>
            <a:blipFill>
              <a:blip r:embed="rId3"/>
              <a:stretch>
                <a:fillRect t="-9341" b="-9362"/>
              </a:stretch>
            </a:blipFill>
          </p:spPr>
          <p:txBody>
            <a:bodyPr/>
            <a:lstStyle/>
            <a:p>
              <a:endParaRPr lang="en-US"/>
            </a:p>
          </p:txBody>
        </p:sp>
      </p:grpSp>
      <p:grpSp>
        <p:nvGrpSpPr>
          <p:cNvPr id="5" name="Group 5"/>
          <p:cNvGrpSpPr/>
          <p:nvPr/>
        </p:nvGrpSpPr>
        <p:grpSpPr>
          <a:xfrm>
            <a:off x="9334500" y="1028700"/>
            <a:ext cx="8953500" cy="7040297"/>
            <a:chOff x="0" y="0"/>
            <a:chExt cx="11938000" cy="9387063"/>
          </a:xfrm>
        </p:grpSpPr>
        <p:sp>
          <p:nvSpPr>
            <p:cNvPr id="6" name="Freeform 6"/>
            <p:cNvSpPr/>
            <p:nvPr/>
          </p:nvSpPr>
          <p:spPr>
            <a:xfrm>
              <a:off x="0" y="0"/>
              <a:ext cx="11938000" cy="9387078"/>
            </a:xfrm>
            <a:custGeom>
              <a:avLst/>
              <a:gdLst/>
              <a:ahLst/>
              <a:cxnLst/>
              <a:rect l="l" t="t" r="r" b="b"/>
              <a:pathLst>
                <a:path w="11938000" h="9387078">
                  <a:moveTo>
                    <a:pt x="0" y="0"/>
                  </a:moveTo>
                  <a:lnTo>
                    <a:pt x="11938000" y="0"/>
                  </a:lnTo>
                  <a:lnTo>
                    <a:pt x="11938000" y="9387078"/>
                  </a:lnTo>
                  <a:lnTo>
                    <a:pt x="0" y="9387078"/>
                  </a:lnTo>
                  <a:close/>
                </a:path>
              </a:pathLst>
            </a:custGeom>
            <a:solidFill>
              <a:srgbClr val="FFFFFF">
                <a:alpha val="80000"/>
              </a:srgbClr>
            </a:solidFill>
          </p:spPr>
          <p:txBody>
            <a:bodyPr/>
            <a:lstStyle/>
            <a:p>
              <a:endParaRPr lang="en-US"/>
            </a:p>
          </p:txBody>
        </p:sp>
      </p:grpSp>
      <p:sp>
        <p:nvSpPr>
          <p:cNvPr id="7" name="Freeform 7"/>
          <p:cNvSpPr/>
          <p:nvPr/>
        </p:nvSpPr>
        <p:spPr>
          <a:xfrm>
            <a:off x="9334500" y="1028700"/>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4"/>
            <a:stretch>
              <a:fillRect t="-35265" b="-35278"/>
            </a:stretch>
          </a:blipFill>
        </p:spPr>
        <p:txBody>
          <a:bodyPr/>
          <a:lstStyle/>
          <a:p>
            <a:endParaRPr lang="en-US"/>
          </a:p>
        </p:txBody>
      </p:sp>
      <p:sp>
        <p:nvSpPr>
          <p:cNvPr id="8" name="Freeform 8"/>
          <p:cNvSpPr/>
          <p:nvPr/>
        </p:nvSpPr>
        <p:spPr>
          <a:xfrm>
            <a:off x="15316200" y="1028700"/>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5"/>
            <a:stretch>
              <a:fillRect l="-68289" r="-68293"/>
            </a:stretch>
          </a:blipFill>
        </p:spPr>
        <p:txBody>
          <a:bodyPr/>
          <a:lstStyle/>
          <a:p>
            <a:endParaRPr lang="en-US"/>
          </a:p>
        </p:txBody>
      </p:sp>
      <p:sp>
        <p:nvSpPr>
          <p:cNvPr id="9" name="Freeform 9"/>
          <p:cNvSpPr/>
          <p:nvPr/>
        </p:nvSpPr>
        <p:spPr>
          <a:xfrm>
            <a:off x="12325350" y="3381815"/>
            <a:ext cx="2971800" cy="2334065"/>
          </a:xfrm>
          <a:custGeom>
            <a:avLst/>
            <a:gdLst/>
            <a:ahLst/>
            <a:cxnLst/>
            <a:rect l="l" t="t" r="r" b="b"/>
            <a:pathLst>
              <a:path w="2971800" h="2334065">
                <a:moveTo>
                  <a:pt x="0" y="0"/>
                </a:moveTo>
                <a:lnTo>
                  <a:pt x="2971800" y="0"/>
                </a:lnTo>
                <a:lnTo>
                  <a:pt x="2971800" y="2334066"/>
                </a:lnTo>
                <a:lnTo>
                  <a:pt x="0" y="2334066"/>
                </a:lnTo>
                <a:lnTo>
                  <a:pt x="0" y="0"/>
                </a:lnTo>
                <a:close/>
              </a:path>
            </a:pathLst>
          </a:custGeom>
          <a:blipFill>
            <a:blip r:embed="rId6"/>
            <a:stretch>
              <a:fillRect l="-8888" r="-8921"/>
            </a:stretch>
          </a:blipFill>
        </p:spPr>
        <p:txBody>
          <a:bodyPr/>
          <a:lstStyle/>
          <a:p>
            <a:endParaRPr lang="en-US"/>
          </a:p>
        </p:txBody>
      </p:sp>
      <p:sp>
        <p:nvSpPr>
          <p:cNvPr id="10" name="Freeform 10"/>
          <p:cNvSpPr/>
          <p:nvPr/>
        </p:nvSpPr>
        <p:spPr>
          <a:xfrm>
            <a:off x="9334500" y="3381815"/>
            <a:ext cx="2971800" cy="4687182"/>
          </a:xfrm>
          <a:custGeom>
            <a:avLst/>
            <a:gdLst/>
            <a:ahLst/>
            <a:cxnLst/>
            <a:rect l="l" t="t" r="r" b="b"/>
            <a:pathLst>
              <a:path w="2971800" h="4687182">
                <a:moveTo>
                  <a:pt x="0" y="0"/>
                </a:moveTo>
                <a:lnTo>
                  <a:pt x="2971800" y="0"/>
                </a:lnTo>
                <a:lnTo>
                  <a:pt x="2971800" y="4687182"/>
                </a:lnTo>
                <a:lnTo>
                  <a:pt x="0" y="4687182"/>
                </a:lnTo>
                <a:lnTo>
                  <a:pt x="0" y="0"/>
                </a:lnTo>
                <a:close/>
              </a:path>
            </a:pathLst>
          </a:custGeom>
          <a:blipFill>
            <a:blip r:embed="rId7"/>
            <a:stretch>
              <a:fillRect l="-68289" r="-68293"/>
            </a:stretch>
          </a:blipFill>
        </p:spPr>
        <p:txBody>
          <a:bodyPr/>
          <a:lstStyle/>
          <a:p>
            <a:endParaRPr lang="en-US"/>
          </a:p>
        </p:txBody>
      </p:sp>
      <p:sp>
        <p:nvSpPr>
          <p:cNvPr id="11" name="Freeform 11"/>
          <p:cNvSpPr/>
          <p:nvPr/>
        </p:nvSpPr>
        <p:spPr>
          <a:xfrm>
            <a:off x="12325350" y="5734932"/>
            <a:ext cx="5962650" cy="2334065"/>
          </a:xfrm>
          <a:custGeom>
            <a:avLst/>
            <a:gdLst/>
            <a:ahLst/>
            <a:cxnLst/>
            <a:rect l="l" t="t" r="r" b="b"/>
            <a:pathLst>
              <a:path w="5962650" h="2334065">
                <a:moveTo>
                  <a:pt x="0" y="0"/>
                </a:moveTo>
                <a:lnTo>
                  <a:pt x="5962650" y="0"/>
                </a:lnTo>
                <a:lnTo>
                  <a:pt x="5962650" y="2334065"/>
                </a:lnTo>
                <a:lnTo>
                  <a:pt x="0" y="2334065"/>
                </a:lnTo>
                <a:lnTo>
                  <a:pt x="0" y="0"/>
                </a:lnTo>
                <a:close/>
              </a:path>
            </a:pathLst>
          </a:custGeom>
          <a:blipFill>
            <a:blip r:embed="rId8"/>
            <a:stretch>
              <a:fillRect t="-35178" r="-29" b="-35178"/>
            </a:stretch>
          </a:blipFill>
        </p:spPr>
        <p:txBody>
          <a:bodyPr/>
          <a:lstStyle/>
          <a:p>
            <a:endParaRPr lang="en-US"/>
          </a:p>
        </p:txBody>
      </p:sp>
      <p:grpSp>
        <p:nvGrpSpPr>
          <p:cNvPr id="12" name="Group 12"/>
          <p:cNvGrpSpPr/>
          <p:nvPr/>
        </p:nvGrpSpPr>
        <p:grpSpPr>
          <a:xfrm rot="-5400000">
            <a:off x="10084204" y="-125274"/>
            <a:ext cx="9525" cy="16398067"/>
            <a:chOff x="0" y="0"/>
            <a:chExt cx="12700" cy="21864089"/>
          </a:xfrm>
        </p:grpSpPr>
        <p:sp>
          <p:nvSpPr>
            <p:cNvPr id="13" name="Freeform 13"/>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grpSp>
        <p:nvGrpSpPr>
          <p:cNvPr id="14" name="Group 14"/>
          <p:cNvGrpSpPr/>
          <p:nvPr/>
        </p:nvGrpSpPr>
        <p:grpSpPr>
          <a:xfrm rot="-5400000">
            <a:off x="10084200" y="-7175100"/>
            <a:ext cx="9534" cy="16398067"/>
            <a:chOff x="0" y="0"/>
            <a:chExt cx="12712" cy="21864089"/>
          </a:xfrm>
        </p:grpSpPr>
        <p:sp>
          <p:nvSpPr>
            <p:cNvPr id="15" name="Freeform 15"/>
            <p:cNvSpPr/>
            <p:nvPr/>
          </p:nvSpPr>
          <p:spPr>
            <a:xfrm>
              <a:off x="0" y="0"/>
              <a:ext cx="12700" cy="21864065"/>
            </a:xfrm>
            <a:custGeom>
              <a:avLst/>
              <a:gdLst/>
              <a:ahLst/>
              <a:cxnLst/>
              <a:rect l="l" t="t" r="r" b="b"/>
              <a:pathLst>
                <a:path w="12700" h="21864065">
                  <a:moveTo>
                    <a:pt x="0" y="0"/>
                  </a:moveTo>
                  <a:lnTo>
                    <a:pt x="12700" y="0"/>
                  </a:lnTo>
                  <a:lnTo>
                    <a:pt x="12700" y="21864065"/>
                  </a:lnTo>
                  <a:lnTo>
                    <a:pt x="0" y="21864065"/>
                  </a:lnTo>
                  <a:close/>
                </a:path>
              </a:pathLst>
            </a:custGeom>
            <a:solidFill>
              <a:srgbClr val="FFFFFF"/>
            </a:solidFill>
          </p:spPr>
          <p:txBody>
            <a:bodyPr/>
            <a:lstStyle/>
            <a:p>
              <a:endParaRPr lang="en-US"/>
            </a:p>
          </p:txBody>
        </p:sp>
      </p:grpSp>
      <p:sp>
        <p:nvSpPr>
          <p:cNvPr id="16" name="TextBox 16"/>
          <p:cNvSpPr txBox="1"/>
          <p:nvPr/>
        </p:nvSpPr>
        <p:spPr>
          <a:xfrm>
            <a:off x="2350306" y="327603"/>
            <a:ext cx="6764200" cy="1400269"/>
          </a:xfrm>
          <a:prstGeom prst="rect">
            <a:avLst/>
          </a:prstGeom>
        </p:spPr>
        <p:txBody>
          <a:bodyPr lIns="0" tIns="0" rIns="0" bIns="0" rtlCol="0" anchor="t">
            <a:spAutoFit/>
          </a:bodyPr>
          <a:lstStyle/>
          <a:p>
            <a:pPr algn="ctr">
              <a:lnSpc>
                <a:spcPts val="5523"/>
              </a:lnSpc>
            </a:pPr>
            <a:r>
              <a:rPr lang="en-US" sz="3945">
                <a:solidFill>
                  <a:srgbClr val="FFFFFF"/>
                </a:solidFill>
                <a:latin typeface="Open Sauce Light"/>
              </a:rPr>
              <a:t>Understanding the Point in Time Count (PIT)</a:t>
            </a:r>
          </a:p>
        </p:txBody>
      </p:sp>
      <p:sp>
        <p:nvSpPr>
          <p:cNvPr id="17" name="TextBox 17"/>
          <p:cNvSpPr txBox="1"/>
          <p:nvPr/>
        </p:nvSpPr>
        <p:spPr>
          <a:xfrm>
            <a:off x="2350306" y="2196098"/>
            <a:ext cx="6984194" cy="5992070"/>
          </a:xfrm>
          <a:prstGeom prst="rect">
            <a:avLst/>
          </a:prstGeom>
        </p:spPr>
        <p:txBody>
          <a:bodyPr lIns="0" tIns="0" rIns="0" bIns="0" rtlCol="0" anchor="t">
            <a:spAutoFit/>
          </a:bodyPr>
          <a:lstStyle/>
          <a:p>
            <a:pPr algn="l">
              <a:lnSpc>
                <a:spcPts val="4215"/>
              </a:lnSpc>
            </a:pPr>
            <a:r>
              <a:rPr lang="en-US" sz="2329" spc="-34">
                <a:solidFill>
                  <a:srgbClr val="FFFFFF"/>
                </a:solidFill>
                <a:latin typeface="Open Sauce Light"/>
              </a:rPr>
              <a:t>Although it is our goal to reach every homeless person in our community, it is almost nearly impossible to locate everyone.  This count is only as accurate as the number of individuals that are located.  The Point in Time Count is a snapshot of our community.  These snapshots are taken each year in the hope that over a course of time we are able to observe changes and evaluate our progress in our goal to end homelessness and create an environment where everyone can live in a safe and comfortable dwelling.</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p:cNvGrpSpPr/>
          <p:nvPr/>
        </p:nvGrpSpPr>
        <p:grpSpPr>
          <a:xfrm>
            <a:off x="-4" y="84067"/>
            <a:ext cx="11811004" cy="8760657"/>
            <a:chOff x="0" y="0"/>
            <a:chExt cx="11289030" cy="6350000"/>
          </a:xfrm>
        </p:grpSpPr>
        <p:sp>
          <p:nvSpPr>
            <p:cNvPr id="4" name="Freeform 4"/>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3"/>
              <a:stretch>
                <a:fillRect t="-68720" r="-65750" b="-27743"/>
              </a:stretch>
            </a:blipFill>
          </p:spPr>
          <p:txBody>
            <a:bodyPr/>
            <a:lstStyle/>
            <a:p>
              <a:endParaRPr lang="en-US"/>
            </a:p>
          </p:txBody>
        </p:sp>
      </p:grpSp>
      <p:sp>
        <p:nvSpPr>
          <p:cNvPr id="5" name="AutoShape 5"/>
          <p:cNvSpPr/>
          <p:nvPr/>
        </p:nvSpPr>
        <p:spPr>
          <a:xfrm>
            <a:off x="0" y="2530359"/>
            <a:ext cx="14309613" cy="4365625"/>
          </a:xfrm>
          <a:prstGeom prst="rect">
            <a:avLst/>
          </a:prstGeom>
          <a:solidFill>
            <a:srgbClr val="000000">
              <a:alpha val="45882"/>
            </a:srgbClr>
          </a:solidFill>
        </p:spPr>
        <p:txBody>
          <a:bodyPr/>
          <a:lstStyle/>
          <a:p>
            <a:endParaRPr lang="en-US"/>
          </a:p>
        </p:txBody>
      </p:sp>
      <p:grpSp>
        <p:nvGrpSpPr>
          <p:cNvPr id="6" name="Group 6"/>
          <p:cNvGrpSpPr/>
          <p:nvPr/>
        </p:nvGrpSpPr>
        <p:grpSpPr>
          <a:xfrm>
            <a:off x="9180467" y="928037"/>
            <a:ext cx="8728601" cy="7217378"/>
            <a:chOff x="0" y="0"/>
            <a:chExt cx="12405153" cy="10257392"/>
          </a:xfrm>
        </p:grpSpPr>
        <p:sp>
          <p:nvSpPr>
            <p:cNvPr id="7" name="Freeform 7"/>
            <p:cNvSpPr/>
            <p:nvPr/>
          </p:nvSpPr>
          <p:spPr>
            <a:xfrm>
              <a:off x="0" y="0"/>
              <a:ext cx="12405153" cy="10257392"/>
            </a:xfrm>
            <a:custGeom>
              <a:avLst/>
              <a:gdLst/>
              <a:ahLst/>
              <a:cxnLst/>
              <a:rect l="l" t="t" r="r" b="b"/>
              <a:pathLst>
                <a:path w="12405153" h="10257392">
                  <a:moveTo>
                    <a:pt x="0" y="9737684"/>
                  </a:moveTo>
                  <a:lnTo>
                    <a:pt x="0" y="519708"/>
                  </a:lnTo>
                  <a:cubicBezTo>
                    <a:pt x="0" y="232501"/>
                    <a:pt x="421775" y="0"/>
                    <a:pt x="942792" y="0"/>
                  </a:cubicBezTo>
                  <a:lnTo>
                    <a:pt x="11462361" y="0"/>
                  </a:lnTo>
                  <a:cubicBezTo>
                    <a:pt x="11983378" y="0"/>
                    <a:pt x="12405153" y="233869"/>
                    <a:pt x="12405153" y="519708"/>
                  </a:cubicBezTo>
                  <a:lnTo>
                    <a:pt x="12405153" y="9737684"/>
                  </a:lnTo>
                  <a:cubicBezTo>
                    <a:pt x="12405153" y="10024891"/>
                    <a:pt x="11983378" y="10257392"/>
                    <a:pt x="11462361" y="10257392"/>
                  </a:cubicBezTo>
                  <a:lnTo>
                    <a:pt x="942792" y="10257392"/>
                  </a:lnTo>
                  <a:cubicBezTo>
                    <a:pt x="424256" y="10257392"/>
                    <a:pt x="0" y="10024891"/>
                    <a:pt x="0" y="9737684"/>
                  </a:cubicBezTo>
                  <a:close/>
                </a:path>
              </a:pathLst>
            </a:custGeom>
            <a:blipFill>
              <a:blip r:embed="rId4"/>
              <a:stretch>
                <a:fillRect l="-39270" r="-39270"/>
              </a:stretch>
            </a:blipFill>
          </p:spPr>
          <p:txBody>
            <a:bodyPr/>
            <a:lstStyle/>
            <a:p>
              <a:endParaRPr lang="en-US"/>
            </a:p>
          </p:txBody>
        </p:sp>
      </p:grpSp>
      <p:sp>
        <p:nvSpPr>
          <p:cNvPr id="8" name="AutoShape 8"/>
          <p:cNvSpPr/>
          <p:nvPr/>
        </p:nvSpPr>
        <p:spPr>
          <a:xfrm rot="-5400000">
            <a:off x="4406844" y="-617529"/>
            <a:ext cx="9525" cy="8823213"/>
          </a:xfrm>
          <a:prstGeom prst="rect">
            <a:avLst/>
          </a:prstGeom>
          <a:solidFill>
            <a:srgbClr val="FFFFFF"/>
          </a:solidFill>
        </p:spPr>
        <p:txBody>
          <a:bodyPr/>
          <a:lstStyle/>
          <a:p>
            <a:endParaRPr lang="en-US"/>
          </a:p>
        </p:txBody>
      </p:sp>
      <p:sp>
        <p:nvSpPr>
          <p:cNvPr id="9" name="AutoShape 9"/>
          <p:cNvSpPr/>
          <p:nvPr/>
        </p:nvSpPr>
        <p:spPr>
          <a:xfrm rot="-5400000">
            <a:off x="4406844" y="3738571"/>
            <a:ext cx="9525" cy="8823213"/>
          </a:xfrm>
          <a:prstGeom prst="rect">
            <a:avLst/>
          </a:prstGeom>
          <a:solidFill>
            <a:srgbClr val="FFFFFF"/>
          </a:solidFill>
        </p:spPr>
        <p:txBody>
          <a:bodyPr/>
          <a:lstStyle/>
          <a:p>
            <a:endParaRPr lang="en-US"/>
          </a:p>
        </p:txBody>
      </p:sp>
      <p:grpSp>
        <p:nvGrpSpPr>
          <p:cNvPr id="10" name="Group 10"/>
          <p:cNvGrpSpPr/>
          <p:nvPr/>
        </p:nvGrpSpPr>
        <p:grpSpPr>
          <a:xfrm>
            <a:off x="178627" y="8034358"/>
            <a:ext cx="18288000" cy="2284343"/>
            <a:chOff x="0" y="0"/>
            <a:chExt cx="4816593" cy="601638"/>
          </a:xfrm>
        </p:grpSpPr>
        <p:sp>
          <p:nvSpPr>
            <p:cNvPr id="11" name="Freeform 11"/>
            <p:cNvSpPr/>
            <p:nvPr/>
          </p:nvSpPr>
          <p:spPr>
            <a:xfrm>
              <a:off x="0" y="0"/>
              <a:ext cx="4816592" cy="601638"/>
            </a:xfrm>
            <a:custGeom>
              <a:avLst/>
              <a:gdLst/>
              <a:ahLst/>
              <a:cxnLst/>
              <a:rect l="l" t="t" r="r" b="b"/>
              <a:pathLst>
                <a:path w="4816592" h="601638">
                  <a:moveTo>
                    <a:pt x="21590" y="0"/>
                  </a:moveTo>
                  <a:lnTo>
                    <a:pt x="4795002" y="0"/>
                  </a:lnTo>
                  <a:cubicBezTo>
                    <a:pt x="4800728" y="0"/>
                    <a:pt x="4806220" y="2275"/>
                    <a:pt x="4810269" y="6324"/>
                  </a:cubicBezTo>
                  <a:cubicBezTo>
                    <a:pt x="4814318" y="10372"/>
                    <a:pt x="4816592" y="15864"/>
                    <a:pt x="4816592" y="21590"/>
                  </a:cubicBezTo>
                  <a:lnTo>
                    <a:pt x="4816592" y="580048"/>
                  </a:lnTo>
                  <a:cubicBezTo>
                    <a:pt x="4816592" y="591972"/>
                    <a:pt x="4806926" y="601638"/>
                    <a:pt x="4795002" y="601638"/>
                  </a:cubicBezTo>
                  <a:lnTo>
                    <a:pt x="21590" y="601638"/>
                  </a:lnTo>
                  <a:cubicBezTo>
                    <a:pt x="15864" y="601638"/>
                    <a:pt x="10372" y="599363"/>
                    <a:pt x="6324" y="595314"/>
                  </a:cubicBezTo>
                  <a:cubicBezTo>
                    <a:pt x="2275" y="591265"/>
                    <a:pt x="0" y="585774"/>
                    <a:pt x="0" y="580048"/>
                  </a:cubicBezTo>
                  <a:lnTo>
                    <a:pt x="0" y="21590"/>
                  </a:lnTo>
                  <a:cubicBezTo>
                    <a:pt x="0" y="9666"/>
                    <a:pt x="9666" y="0"/>
                    <a:pt x="21590" y="0"/>
                  </a:cubicBezTo>
                  <a:close/>
                </a:path>
              </a:pathLst>
            </a:custGeom>
            <a:solidFill>
              <a:srgbClr val="494C49"/>
            </a:solidFill>
          </p:spPr>
          <p:txBody>
            <a:bodyPr/>
            <a:lstStyle/>
            <a:p>
              <a:endParaRPr lang="en-US"/>
            </a:p>
          </p:txBody>
        </p:sp>
        <p:sp>
          <p:nvSpPr>
            <p:cNvPr id="12" name="TextBox 12"/>
            <p:cNvSpPr txBox="1"/>
            <p:nvPr/>
          </p:nvSpPr>
          <p:spPr>
            <a:xfrm>
              <a:off x="0" y="-38100"/>
              <a:ext cx="4816593" cy="639738"/>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469844" y="1250310"/>
            <a:ext cx="8625967" cy="795021"/>
          </a:xfrm>
          <a:prstGeom prst="rect">
            <a:avLst/>
          </a:prstGeom>
        </p:spPr>
        <p:txBody>
          <a:bodyPr lIns="0" tIns="0" rIns="0" bIns="0" rtlCol="0" anchor="t">
            <a:spAutoFit/>
          </a:bodyPr>
          <a:lstStyle/>
          <a:p>
            <a:pPr marL="0" lvl="0" indent="0" algn="ctr">
              <a:lnSpc>
                <a:spcPts val="6579"/>
              </a:lnSpc>
              <a:spcBef>
                <a:spcPct val="0"/>
              </a:spcBef>
            </a:pPr>
            <a:r>
              <a:rPr lang="en-US" sz="4699" dirty="0">
                <a:solidFill>
                  <a:srgbClr val="FFFFFF"/>
                </a:solidFill>
                <a:latin typeface="Open Sauce Semi-Bold"/>
              </a:rPr>
              <a:t>TO OUR VOLUNTEERS</a:t>
            </a:r>
          </a:p>
        </p:txBody>
      </p:sp>
      <p:sp>
        <p:nvSpPr>
          <p:cNvPr id="14" name="TextBox 14"/>
          <p:cNvSpPr txBox="1"/>
          <p:nvPr/>
        </p:nvSpPr>
        <p:spPr>
          <a:xfrm>
            <a:off x="345108" y="2796052"/>
            <a:ext cx="8490252" cy="4443729"/>
          </a:xfrm>
          <a:prstGeom prst="rect">
            <a:avLst/>
          </a:prstGeom>
        </p:spPr>
        <p:txBody>
          <a:bodyPr lIns="0" tIns="0" rIns="0" bIns="0" rtlCol="0" anchor="t">
            <a:spAutoFit/>
          </a:bodyPr>
          <a:lstStyle/>
          <a:p>
            <a:pPr algn="ctr">
              <a:lnSpc>
                <a:spcPts val="3920"/>
              </a:lnSpc>
              <a:spcBef>
                <a:spcPct val="0"/>
              </a:spcBef>
            </a:pPr>
            <a:r>
              <a:rPr lang="en-US" sz="2800" dirty="0">
                <a:solidFill>
                  <a:srgbClr val="FFFFFF"/>
                </a:solidFill>
                <a:latin typeface="Open Sauce Semi-Bold"/>
              </a:rPr>
              <a:t>We would like to extend a special thank you to all the volunteers who gave of their time, talent, and resources to assist us during the Point-in-Time Count. </a:t>
            </a:r>
          </a:p>
          <a:p>
            <a:pPr algn="ctr">
              <a:lnSpc>
                <a:spcPts val="3920"/>
              </a:lnSpc>
              <a:spcBef>
                <a:spcPct val="0"/>
              </a:spcBef>
            </a:pPr>
            <a:r>
              <a:rPr lang="en-US" sz="2800" dirty="0">
                <a:solidFill>
                  <a:srgbClr val="FFFFFF"/>
                </a:solidFill>
                <a:latin typeface="Open Sauce Semi-Bold"/>
              </a:rPr>
              <a:t> </a:t>
            </a:r>
          </a:p>
          <a:p>
            <a:pPr algn="ctr">
              <a:lnSpc>
                <a:spcPts val="3920"/>
              </a:lnSpc>
              <a:spcBef>
                <a:spcPct val="0"/>
              </a:spcBef>
            </a:pPr>
            <a:r>
              <a:rPr lang="en-US" sz="2800" dirty="0">
                <a:solidFill>
                  <a:srgbClr val="FFFFFF"/>
                </a:solidFill>
                <a:latin typeface="Open Sauce Semi-Bold"/>
              </a:rPr>
              <a:t>Words could never express our gratitude and appreciation.</a:t>
            </a:r>
          </a:p>
          <a:p>
            <a:pPr algn="ctr">
              <a:lnSpc>
                <a:spcPts val="3920"/>
              </a:lnSpc>
              <a:spcBef>
                <a:spcPct val="0"/>
              </a:spcBef>
            </a:pPr>
            <a:r>
              <a:rPr lang="en-US" sz="2800" dirty="0">
                <a:solidFill>
                  <a:srgbClr val="FFFFFF"/>
                </a:solidFill>
                <a:latin typeface="Open Sauce Semi-Bold"/>
              </a:rPr>
              <a:t>  </a:t>
            </a:r>
          </a:p>
          <a:p>
            <a:pPr algn="ctr">
              <a:lnSpc>
                <a:spcPts val="3920"/>
              </a:lnSpc>
              <a:spcBef>
                <a:spcPct val="0"/>
              </a:spcBef>
            </a:pPr>
            <a:r>
              <a:rPr lang="en-US" sz="2800" dirty="0">
                <a:solidFill>
                  <a:srgbClr val="FFFFFF"/>
                </a:solidFill>
                <a:latin typeface="Open Sauce Semi-Bold"/>
              </a:rPr>
              <a:t>We could not have done it without you.  </a:t>
            </a:r>
          </a:p>
        </p:txBody>
      </p:sp>
      <p:sp>
        <p:nvSpPr>
          <p:cNvPr id="15" name="TextBox 15"/>
          <p:cNvSpPr txBox="1"/>
          <p:nvPr/>
        </p:nvSpPr>
        <p:spPr>
          <a:xfrm>
            <a:off x="-4" y="7970379"/>
            <a:ext cx="18288000" cy="1758950"/>
          </a:xfrm>
          <a:prstGeom prst="rect">
            <a:avLst/>
          </a:prstGeom>
        </p:spPr>
        <p:txBody>
          <a:bodyPr lIns="0" tIns="0" rIns="0" bIns="0" rtlCol="0" anchor="t">
            <a:spAutoFit/>
          </a:bodyPr>
          <a:lstStyle/>
          <a:p>
            <a:pPr algn="ctr">
              <a:lnSpc>
                <a:spcPts val="2800"/>
              </a:lnSpc>
              <a:spcBef>
                <a:spcPct val="0"/>
              </a:spcBef>
            </a:pPr>
            <a:r>
              <a:rPr lang="en-US" sz="2000" dirty="0">
                <a:solidFill>
                  <a:srgbClr val="FFFFFF"/>
                </a:solidFill>
                <a:latin typeface="Open Sauce Semi-Bold"/>
              </a:rPr>
              <a:t>This report was funded by Cumberland County Community Development, in direct partnership with the City of Fayetteville Economic and Community Development.  </a:t>
            </a:r>
          </a:p>
          <a:p>
            <a:pPr algn="ctr">
              <a:lnSpc>
                <a:spcPts val="2800"/>
              </a:lnSpc>
              <a:spcBef>
                <a:spcPct val="0"/>
              </a:spcBef>
            </a:pPr>
            <a:r>
              <a:rPr lang="en-US" sz="2000" dirty="0">
                <a:solidFill>
                  <a:srgbClr val="FFFFFF"/>
                </a:solidFill>
                <a:latin typeface="Open Sauce Semi-Bold"/>
              </a:rPr>
              <a:t>Prepared by Tawana Dawkins for the NC-511 Fayetteville/Cumberland County Continuum of Care.</a:t>
            </a:r>
          </a:p>
          <a:p>
            <a:pPr algn="ctr">
              <a:lnSpc>
                <a:spcPts val="2800"/>
              </a:lnSpc>
              <a:spcBef>
                <a:spcPct val="0"/>
              </a:spcBef>
            </a:pPr>
            <a:r>
              <a:rPr lang="en-US" sz="2000" dirty="0">
                <a:solidFill>
                  <a:srgbClr val="FFFFFF"/>
                </a:solidFill>
                <a:latin typeface="Open Sauce Semi-Bold"/>
              </a:rPr>
              <a:t>Point of Contact: Delores Taylor, Director</a:t>
            </a:r>
          </a:p>
          <a:p>
            <a:pPr algn="ctr">
              <a:lnSpc>
                <a:spcPts val="2800"/>
              </a:lnSpc>
              <a:spcBef>
                <a:spcPct val="0"/>
              </a:spcBef>
            </a:pPr>
            <a:r>
              <a:rPr lang="en-US" sz="2000" dirty="0">
                <a:solidFill>
                  <a:srgbClr val="FFFFFF"/>
                </a:solidFill>
                <a:latin typeface="Open Sauce Semi-Bold"/>
              </a:rPr>
              <a:t>Cumberland County Community Development.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0" y="606494"/>
            <a:ext cx="9942213" cy="9942213"/>
            <a:chOff x="0" y="0"/>
            <a:chExt cx="13256284" cy="13256284"/>
          </a:xfrm>
        </p:grpSpPr>
        <p:sp>
          <p:nvSpPr>
            <p:cNvPr id="4" name="Freeform 4"/>
            <p:cNvSpPr/>
            <p:nvPr/>
          </p:nvSpPr>
          <p:spPr>
            <a:xfrm>
              <a:off x="0" y="0"/>
              <a:ext cx="13256261" cy="13256261"/>
            </a:xfrm>
            <a:custGeom>
              <a:avLst/>
              <a:gdLst/>
              <a:ahLst/>
              <a:cxnLst/>
              <a:rect l="l" t="t" r="r" b="b"/>
              <a:pathLst>
                <a:path w="13256261" h="13256261">
                  <a:moveTo>
                    <a:pt x="0" y="0"/>
                  </a:moveTo>
                  <a:lnTo>
                    <a:pt x="10225532" y="0"/>
                  </a:lnTo>
                  <a:cubicBezTo>
                    <a:pt x="11897360" y="0"/>
                    <a:pt x="13256261" y="1358900"/>
                    <a:pt x="13256261" y="3030728"/>
                  </a:cubicBezTo>
                  <a:lnTo>
                    <a:pt x="13256261" y="13256261"/>
                  </a:lnTo>
                  <a:lnTo>
                    <a:pt x="0" y="13256261"/>
                  </a:lnTo>
                  <a:lnTo>
                    <a:pt x="0" y="0"/>
                  </a:lnTo>
                  <a:close/>
                </a:path>
              </a:pathLst>
            </a:custGeom>
            <a:blipFill>
              <a:blip r:embed="rId3"/>
              <a:stretch>
                <a:fillRect l="-24999" r="-24999"/>
              </a:stretch>
            </a:blipFill>
          </p:spPr>
          <p:txBody>
            <a:bodyPr/>
            <a:lstStyle/>
            <a:p>
              <a:endParaRPr lang="en-US"/>
            </a:p>
          </p:txBody>
        </p:sp>
      </p:grpSp>
      <p:sp>
        <p:nvSpPr>
          <p:cNvPr id="5" name="TextBox 5"/>
          <p:cNvSpPr txBox="1"/>
          <p:nvPr/>
        </p:nvSpPr>
        <p:spPr>
          <a:xfrm>
            <a:off x="622770" y="687075"/>
            <a:ext cx="6182731" cy="1592732"/>
          </a:xfrm>
          <a:prstGeom prst="rect">
            <a:avLst/>
          </a:prstGeom>
        </p:spPr>
        <p:txBody>
          <a:bodyPr lIns="0" tIns="0" rIns="0" bIns="0" rtlCol="0" anchor="t">
            <a:spAutoFit/>
          </a:bodyPr>
          <a:lstStyle/>
          <a:p>
            <a:pPr algn="ctr">
              <a:lnSpc>
                <a:spcPts val="13008"/>
              </a:lnSpc>
            </a:pPr>
            <a:r>
              <a:rPr lang="en-US" sz="9291">
                <a:solidFill>
                  <a:srgbClr val="FFFFFF"/>
                </a:solidFill>
                <a:latin typeface="Open Sauce Light Bold"/>
              </a:rPr>
              <a:t>388</a:t>
            </a:r>
          </a:p>
        </p:txBody>
      </p:sp>
      <p:sp>
        <p:nvSpPr>
          <p:cNvPr id="6" name="TextBox 6"/>
          <p:cNvSpPr txBox="1"/>
          <p:nvPr/>
        </p:nvSpPr>
        <p:spPr>
          <a:xfrm>
            <a:off x="622770" y="2524165"/>
            <a:ext cx="7718894" cy="593080"/>
          </a:xfrm>
          <a:prstGeom prst="rect">
            <a:avLst/>
          </a:prstGeom>
        </p:spPr>
        <p:txBody>
          <a:bodyPr lIns="0" tIns="0" rIns="0" bIns="0" rtlCol="0" anchor="t">
            <a:spAutoFit/>
          </a:bodyPr>
          <a:lstStyle/>
          <a:p>
            <a:pPr algn="ctr">
              <a:lnSpc>
                <a:spcPts val="4280"/>
              </a:lnSpc>
            </a:pPr>
            <a:r>
              <a:rPr lang="en-US" sz="2364" spc="-35">
                <a:solidFill>
                  <a:srgbClr val="FFFFFF"/>
                </a:solidFill>
                <a:latin typeface="Open Sauce Light"/>
              </a:rPr>
              <a:t>Unsheltered Homeless Individuals and Families</a:t>
            </a:r>
          </a:p>
        </p:txBody>
      </p:sp>
      <p:grpSp>
        <p:nvGrpSpPr>
          <p:cNvPr id="7" name="Group 7"/>
          <p:cNvGrpSpPr/>
          <p:nvPr/>
        </p:nvGrpSpPr>
        <p:grpSpPr>
          <a:xfrm>
            <a:off x="0" y="3544255"/>
            <a:ext cx="9942213" cy="4949222"/>
            <a:chOff x="0" y="0"/>
            <a:chExt cx="13256284" cy="6598963"/>
          </a:xfrm>
        </p:grpSpPr>
        <p:sp>
          <p:nvSpPr>
            <p:cNvPr id="8" name="Freeform 8"/>
            <p:cNvSpPr/>
            <p:nvPr/>
          </p:nvSpPr>
          <p:spPr>
            <a:xfrm>
              <a:off x="0" y="0"/>
              <a:ext cx="13256261" cy="6598920"/>
            </a:xfrm>
            <a:custGeom>
              <a:avLst/>
              <a:gdLst/>
              <a:ahLst/>
              <a:cxnLst/>
              <a:rect l="l" t="t" r="r" b="b"/>
              <a:pathLst>
                <a:path w="13256261" h="6598920">
                  <a:moveTo>
                    <a:pt x="0" y="0"/>
                  </a:moveTo>
                  <a:lnTo>
                    <a:pt x="13256261" y="0"/>
                  </a:lnTo>
                  <a:lnTo>
                    <a:pt x="13256261" y="6598920"/>
                  </a:lnTo>
                  <a:lnTo>
                    <a:pt x="0" y="6598920"/>
                  </a:lnTo>
                  <a:close/>
                </a:path>
              </a:pathLst>
            </a:custGeom>
            <a:solidFill>
              <a:srgbClr val="000000">
                <a:alpha val="45490"/>
              </a:srgbClr>
            </a:solidFill>
          </p:spPr>
          <p:txBody>
            <a:bodyPr/>
            <a:lstStyle/>
            <a:p>
              <a:endParaRPr lang="en-US"/>
            </a:p>
          </p:txBody>
        </p:sp>
      </p:grpSp>
      <p:sp>
        <p:nvSpPr>
          <p:cNvPr id="9" name="TextBox 9"/>
          <p:cNvSpPr txBox="1"/>
          <p:nvPr/>
        </p:nvSpPr>
        <p:spPr>
          <a:xfrm>
            <a:off x="1762194" y="4256169"/>
            <a:ext cx="5856431" cy="2474011"/>
          </a:xfrm>
          <a:prstGeom prst="rect">
            <a:avLst/>
          </a:prstGeom>
        </p:spPr>
        <p:txBody>
          <a:bodyPr lIns="0" tIns="0" rIns="0" bIns="0" rtlCol="0" anchor="t">
            <a:spAutoFit/>
          </a:bodyPr>
          <a:lstStyle/>
          <a:p>
            <a:pPr algn="ctr">
              <a:lnSpc>
                <a:spcPts val="3219"/>
              </a:lnSpc>
            </a:pPr>
            <a:r>
              <a:rPr lang="en-US" sz="2300">
                <a:solidFill>
                  <a:srgbClr val="FFFFFF"/>
                </a:solidFill>
                <a:latin typeface="Open Sauce Light Bold"/>
              </a:rPr>
              <a:t>From the time period of:  </a:t>
            </a:r>
          </a:p>
          <a:p>
            <a:pPr algn="ctr">
              <a:lnSpc>
                <a:spcPts val="3359"/>
              </a:lnSpc>
            </a:pPr>
            <a:r>
              <a:rPr lang="en-US" sz="2399">
                <a:solidFill>
                  <a:srgbClr val="FFFFFF"/>
                </a:solidFill>
                <a:latin typeface="Open Sauce Light Bold"/>
              </a:rPr>
              <a:t>February 2, 2023 - February 3, 2023</a:t>
            </a:r>
          </a:p>
          <a:p>
            <a:pPr algn="ctr">
              <a:lnSpc>
                <a:spcPts val="3359"/>
              </a:lnSpc>
            </a:pPr>
            <a:r>
              <a:rPr lang="en-US" sz="2399">
                <a:solidFill>
                  <a:srgbClr val="FFFFFF"/>
                </a:solidFill>
                <a:latin typeface="Open Sauce Light Bold"/>
              </a:rPr>
              <a:t>(388 Unsheltered) </a:t>
            </a:r>
          </a:p>
          <a:p>
            <a:pPr algn="ctr">
              <a:lnSpc>
                <a:spcPts val="3359"/>
              </a:lnSpc>
            </a:pPr>
            <a:r>
              <a:rPr lang="en-US" sz="2399">
                <a:solidFill>
                  <a:srgbClr val="FFFFFF"/>
                </a:solidFill>
                <a:latin typeface="Open Sauce Light Bold"/>
              </a:rPr>
              <a:t>people were experiencing homelessness</a:t>
            </a:r>
          </a:p>
          <a:p>
            <a:pPr algn="ctr">
              <a:lnSpc>
                <a:spcPts val="3359"/>
              </a:lnSpc>
            </a:pPr>
            <a:endParaRPr lang="en-US" sz="2399">
              <a:solidFill>
                <a:srgbClr val="FFFFFF"/>
              </a:solidFill>
              <a:latin typeface="Open Sauce Light Bold"/>
            </a:endParaRPr>
          </a:p>
        </p:txBody>
      </p:sp>
      <p:sp>
        <p:nvSpPr>
          <p:cNvPr id="10" name="Freeform 10"/>
          <p:cNvSpPr/>
          <p:nvPr/>
        </p:nvSpPr>
        <p:spPr>
          <a:xfrm rot="-5400000">
            <a:off x="11793369" y="9702769"/>
            <a:ext cx="222440" cy="222440"/>
          </a:xfrm>
          <a:custGeom>
            <a:avLst/>
            <a:gdLst/>
            <a:ahLst/>
            <a:cxnLst/>
            <a:rect l="l" t="t" r="r" b="b"/>
            <a:pathLst>
              <a:path w="222440" h="222440">
                <a:moveTo>
                  <a:pt x="0" y="0"/>
                </a:moveTo>
                <a:lnTo>
                  <a:pt x="222440" y="0"/>
                </a:lnTo>
                <a:lnTo>
                  <a:pt x="222440" y="222440"/>
                </a:lnTo>
                <a:lnTo>
                  <a:pt x="0" y="2224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rot="-5400000">
            <a:off x="4966344" y="4282431"/>
            <a:ext cx="9525" cy="9942213"/>
            <a:chOff x="0" y="0"/>
            <a:chExt cx="12700" cy="13256284"/>
          </a:xfrm>
        </p:grpSpPr>
        <p:sp>
          <p:nvSpPr>
            <p:cNvPr id="12" name="Freeform 12"/>
            <p:cNvSpPr/>
            <p:nvPr/>
          </p:nvSpPr>
          <p:spPr>
            <a:xfrm>
              <a:off x="0" y="0"/>
              <a:ext cx="12700" cy="13256261"/>
            </a:xfrm>
            <a:custGeom>
              <a:avLst/>
              <a:gdLst/>
              <a:ahLst/>
              <a:cxnLst/>
              <a:rect l="l" t="t" r="r" b="b"/>
              <a:pathLst>
                <a:path w="12700" h="13256261">
                  <a:moveTo>
                    <a:pt x="0" y="0"/>
                  </a:moveTo>
                  <a:lnTo>
                    <a:pt x="12700" y="0"/>
                  </a:lnTo>
                  <a:lnTo>
                    <a:pt x="12700" y="13256261"/>
                  </a:lnTo>
                  <a:lnTo>
                    <a:pt x="0" y="13256261"/>
                  </a:lnTo>
                  <a:close/>
                </a:path>
              </a:pathLst>
            </a:custGeom>
            <a:solidFill>
              <a:srgbClr val="FFFFFF"/>
            </a:solidFill>
          </p:spPr>
          <p:txBody>
            <a:bodyPr/>
            <a:lstStyle/>
            <a:p>
              <a:endParaRPr lang="en-US"/>
            </a:p>
          </p:txBody>
        </p:sp>
      </p:grpSp>
      <p:sp>
        <p:nvSpPr>
          <p:cNvPr id="13" name="TextBox 13"/>
          <p:cNvSpPr txBox="1"/>
          <p:nvPr/>
        </p:nvSpPr>
        <p:spPr>
          <a:xfrm>
            <a:off x="11020985" y="5177963"/>
            <a:ext cx="5961223" cy="665925"/>
          </a:xfrm>
          <a:prstGeom prst="rect">
            <a:avLst/>
          </a:prstGeom>
        </p:spPr>
        <p:txBody>
          <a:bodyPr lIns="0" tIns="0" rIns="0" bIns="0" rtlCol="0" anchor="t">
            <a:spAutoFit/>
          </a:bodyPr>
          <a:lstStyle/>
          <a:p>
            <a:pPr algn="ctr">
              <a:lnSpc>
                <a:spcPts val="5040"/>
              </a:lnSpc>
            </a:pPr>
            <a:r>
              <a:rPr lang="en-US" sz="3600">
                <a:solidFill>
                  <a:srgbClr val="FFFFFF"/>
                </a:solidFill>
                <a:latin typeface="Open Sauce SemiBold"/>
              </a:rPr>
              <a:t>Unsheltered Count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0" y="606494"/>
            <a:ext cx="9942213" cy="9942213"/>
            <a:chOff x="0" y="0"/>
            <a:chExt cx="13256284" cy="13256284"/>
          </a:xfrm>
        </p:grpSpPr>
        <p:sp>
          <p:nvSpPr>
            <p:cNvPr id="4" name="Freeform 4"/>
            <p:cNvSpPr/>
            <p:nvPr/>
          </p:nvSpPr>
          <p:spPr>
            <a:xfrm>
              <a:off x="0" y="0"/>
              <a:ext cx="13256261" cy="13256261"/>
            </a:xfrm>
            <a:custGeom>
              <a:avLst/>
              <a:gdLst/>
              <a:ahLst/>
              <a:cxnLst/>
              <a:rect l="l" t="t" r="r" b="b"/>
              <a:pathLst>
                <a:path w="13256261" h="13256261">
                  <a:moveTo>
                    <a:pt x="0" y="0"/>
                  </a:moveTo>
                  <a:lnTo>
                    <a:pt x="10225532" y="0"/>
                  </a:lnTo>
                  <a:cubicBezTo>
                    <a:pt x="11897360" y="0"/>
                    <a:pt x="13256261" y="1358900"/>
                    <a:pt x="13256261" y="3030728"/>
                  </a:cubicBezTo>
                  <a:lnTo>
                    <a:pt x="13256261" y="13256261"/>
                  </a:lnTo>
                  <a:lnTo>
                    <a:pt x="0" y="13256261"/>
                  </a:lnTo>
                  <a:lnTo>
                    <a:pt x="0" y="0"/>
                  </a:lnTo>
                  <a:close/>
                </a:path>
              </a:pathLst>
            </a:custGeom>
            <a:solidFill>
              <a:srgbClr val="737180"/>
            </a:solidFill>
            <a:ln w="12700">
              <a:solidFill>
                <a:srgbClr val="000000"/>
              </a:solidFill>
            </a:ln>
          </p:spPr>
          <p:txBody>
            <a:bodyPr/>
            <a:lstStyle/>
            <a:p>
              <a:endParaRPr lang="en-US"/>
            </a:p>
          </p:txBody>
        </p:sp>
      </p:grpSp>
      <p:sp>
        <p:nvSpPr>
          <p:cNvPr id="5" name="TextBox 5"/>
          <p:cNvSpPr txBox="1"/>
          <p:nvPr/>
        </p:nvSpPr>
        <p:spPr>
          <a:xfrm>
            <a:off x="622770" y="687075"/>
            <a:ext cx="6182731" cy="1592732"/>
          </a:xfrm>
          <a:prstGeom prst="rect">
            <a:avLst/>
          </a:prstGeom>
        </p:spPr>
        <p:txBody>
          <a:bodyPr lIns="0" tIns="0" rIns="0" bIns="0" rtlCol="0" anchor="t">
            <a:spAutoFit/>
          </a:bodyPr>
          <a:lstStyle/>
          <a:p>
            <a:pPr algn="ctr">
              <a:lnSpc>
                <a:spcPts val="13008"/>
              </a:lnSpc>
            </a:pPr>
            <a:r>
              <a:rPr lang="en-US" sz="9291">
                <a:solidFill>
                  <a:srgbClr val="FFFFFF"/>
                </a:solidFill>
                <a:latin typeface="Open Sauce Light"/>
              </a:rPr>
              <a:t>86</a:t>
            </a:r>
          </a:p>
        </p:txBody>
      </p:sp>
      <p:sp>
        <p:nvSpPr>
          <p:cNvPr id="6" name="TextBox 6"/>
          <p:cNvSpPr txBox="1"/>
          <p:nvPr/>
        </p:nvSpPr>
        <p:spPr>
          <a:xfrm>
            <a:off x="622770" y="2524165"/>
            <a:ext cx="7718894" cy="492989"/>
          </a:xfrm>
          <a:prstGeom prst="rect">
            <a:avLst/>
          </a:prstGeom>
        </p:spPr>
        <p:txBody>
          <a:bodyPr lIns="0" tIns="0" rIns="0" bIns="0" rtlCol="0" anchor="t">
            <a:spAutoFit/>
          </a:bodyPr>
          <a:lstStyle/>
          <a:p>
            <a:pPr algn="ctr">
              <a:lnSpc>
                <a:spcPts val="4280"/>
              </a:lnSpc>
            </a:pPr>
            <a:r>
              <a:rPr lang="en-US" sz="2364" spc="-35">
                <a:solidFill>
                  <a:srgbClr val="FFFFFF"/>
                </a:solidFill>
                <a:latin typeface="Open Sauce Light"/>
              </a:rPr>
              <a:t>Sheltered Homeless Individuals and Families</a:t>
            </a:r>
          </a:p>
        </p:txBody>
      </p:sp>
      <p:grpSp>
        <p:nvGrpSpPr>
          <p:cNvPr id="7" name="Group 7"/>
          <p:cNvGrpSpPr/>
          <p:nvPr/>
        </p:nvGrpSpPr>
        <p:grpSpPr>
          <a:xfrm>
            <a:off x="0" y="3544255"/>
            <a:ext cx="9942213" cy="4949222"/>
            <a:chOff x="0" y="0"/>
            <a:chExt cx="13256284" cy="6598963"/>
          </a:xfrm>
        </p:grpSpPr>
        <p:sp>
          <p:nvSpPr>
            <p:cNvPr id="8" name="Freeform 8"/>
            <p:cNvSpPr/>
            <p:nvPr/>
          </p:nvSpPr>
          <p:spPr>
            <a:xfrm>
              <a:off x="0" y="0"/>
              <a:ext cx="13256261" cy="6598920"/>
            </a:xfrm>
            <a:custGeom>
              <a:avLst/>
              <a:gdLst/>
              <a:ahLst/>
              <a:cxnLst/>
              <a:rect l="l" t="t" r="r" b="b"/>
              <a:pathLst>
                <a:path w="13256261" h="6598920">
                  <a:moveTo>
                    <a:pt x="0" y="0"/>
                  </a:moveTo>
                  <a:lnTo>
                    <a:pt x="13256261" y="0"/>
                  </a:lnTo>
                  <a:lnTo>
                    <a:pt x="13256261" y="6598920"/>
                  </a:lnTo>
                  <a:lnTo>
                    <a:pt x="0" y="6598920"/>
                  </a:lnTo>
                  <a:close/>
                </a:path>
              </a:pathLst>
            </a:custGeom>
            <a:solidFill>
              <a:srgbClr val="000000">
                <a:alpha val="45490"/>
              </a:srgbClr>
            </a:solidFill>
          </p:spPr>
          <p:txBody>
            <a:bodyPr/>
            <a:lstStyle/>
            <a:p>
              <a:endParaRPr lang="en-US"/>
            </a:p>
          </p:txBody>
        </p:sp>
      </p:grpSp>
      <p:sp>
        <p:nvSpPr>
          <p:cNvPr id="9" name="TextBox 9"/>
          <p:cNvSpPr txBox="1"/>
          <p:nvPr/>
        </p:nvSpPr>
        <p:spPr>
          <a:xfrm>
            <a:off x="1762194" y="4256169"/>
            <a:ext cx="5562513" cy="2474011"/>
          </a:xfrm>
          <a:prstGeom prst="rect">
            <a:avLst/>
          </a:prstGeom>
        </p:spPr>
        <p:txBody>
          <a:bodyPr lIns="0" tIns="0" rIns="0" bIns="0" rtlCol="0" anchor="t">
            <a:spAutoFit/>
          </a:bodyPr>
          <a:lstStyle/>
          <a:p>
            <a:pPr algn="ctr">
              <a:lnSpc>
                <a:spcPts val="3219"/>
              </a:lnSpc>
            </a:pPr>
            <a:r>
              <a:rPr lang="en-US" sz="2300">
                <a:solidFill>
                  <a:srgbClr val="FFFFFF"/>
                </a:solidFill>
                <a:latin typeface="Open Sauce Light Bold"/>
              </a:rPr>
              <a:t>From the time period of:  </a:t>
            </a:r>
          </a:p>
          <a:p>
            <a:pPr algn="ctr">
              <a:lnSpc>
                <a:spcPts val="3359"/>
              </a:lnSpc>
            </a:pPr>
            <a:r>
              <a:rPr lang="en-US" sz="2399">
                <a:solidFill>
                  <a:srgbClr val="FFFFFF"/>
                </a:solidFill>
                <a:latin typeface="Open Sauce Light Bold"/>
              </a:rPr>
              <a:t>February 2, 2023 - February 3, 2023</a:t>
            </a:r>
          </a:p>
          <a:p>
            <a:pPr algn="ctr">
              <a:lnSpc>
                <a:spcPts val="3359"/>
              </a:lnSpc>
            </a:pPr>
            <a:r>
              <a:rPr lang="en-US" sz="2399">
                <a:solidFill>
                  <a:srgbClr val="FFFFFF"/>
                </a:solidFill>
                <a:latin typeface="Open Sauce Light Bold"/>
              </a:rPr>
              <a:t>(86  Sheltered) </a:t>
            </a:r>
          </a:p>
          <a:p>
            <a:pPr algn="ctr">
              <a:lnSpc>
                <a:spcPts val="3359"/>
              </a:lnSpc>
            </a:pPr>
            <a:r>
              <a:rPr lang="en-US" sz="2399">
                <a:solidFill>
                  <a:srgbClr val="FFFFFF"/>
                </a:solidFill>
                <a:latin typeface="Open Sauce Light Bold"/>
              </a:rPr>
              <a:t>people were experiencing homelessness</a:t>
            </a:r>
          </a:p>
          <a:p>
            <a:pPr algn="ctr">
              <a:lnSpc>
                <a:spcPts val="3359"/>
              </a:lnSpc>
            </a:pPr>
            <a:endParaRPr lang="en-US" sz="2399">
              <a:solidFill>
                <a:srgbClr val="FFFFFF"/>
              </a:solidFill>
              <a:latin typeface="Open Sauce Light Bold"/>
            </a:endParaRPr>
          </a:p>
        </p:txBody>
      </p:sp>
      <p:sp>
        <p:nvSpPr>
          <p:cNvPr id="10" name="Freeform 10"/>
          <p:cNvSpPr/>
          <p:nvPr/>
        </p:nvSpPr>
        <p:spPr>
          <a:xfrm rot="-5400000">
            <a:off x="11793369" y="9702769"/>
            <a:ext cx="222440" cy="222440"/>
          </a:xfrm>
          <a:custGeom>
            <a:avLst/>
            <a:gdLst/>
            <a:ahLst/>
            <a:cxnLst/>
            <a:rect l="l" t="t" r="r" b="b"/>
            <a:pathLst>
              <a:path w="222440" h="222440">
                <a:moveTo>
                  <a:pt x="0" y="0"/>
                </a:moveTo>
                <a:lnTo>
                  <a:pt x="222440" y="0"/>
                </a:lnTo>
                <a:lnTo>
                  <a:pt x="222440" y="222440"/>
                </a:lnTo>
                <a:lnTo>
                  <a:pt x="0" y="222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rot="-5400000">
            <a:off x="4966344" y="4282431"/>
            <a:ext cx="9525" cy="9942213"/>
            <a:chOff x="0" y="0"/>
            <a:chExt cx="12700" cy="13256284"/>
          </a:xfrm>
        </p:grpSpPr>
        <p:sp>
          <p:nvSpPr>
            <p:cNvPr id="12" name="Freeform 12"/>
            <p:cNvSpPr/>
            <p:nvPr/>
          </p:nvSpPr>
          <p:spPr>
            <a:xfrm>
              <a:off x="0" y="0"/>
              <a:ext cx="12700" cy="13256261"/>
            </a:xfrm>
            <a:custGeom>
              <a:avLst/>
              <a:gdLst/>
              <a:ahLst/>
              <a:cxnLst/>
              <a:rect l="l" t="t" r="r" b="b"/>
              <a:pathLst>
                <a:path w="12700" h="13256261">
                  <a:moveTo>
                    <a:pt x="0" y="0"/>
                  </a:moveTo>
                  <a:lnTo>
                    <a:pt x="12700" y="0"/>
                  </a:lnTo>
                  <a:lnTo>
                    <a:pt x="12700" y="13256261"/>
                  </a:lnTo>
                  <a:lnTo>
                    <a:pt x="0" y="13256261"/>
                  </a:lnTo>
                  <a:close/>
                </a:path>
              </a:pathLst>
            </a:custGeom>
            <a:solidFill>
              <a:srgbClr val="FFFFFF"/>
            </a:solidFill>
          </p:spPr>
          <p:txBody>
            <a:bodyPr/>
            <a:lstStyle/>
            <a:p>
              <a:endParaRPr lang="en-US"/>
            </a:p>
          </p:txBody>
        </p:sp>
      </p:grpSp>
      <p:sp>
        <p:nvSpPr>
          <p:cNvPr id="13" name="TextBox 13"/>
          <p:cNvSpPr txBox="1"/>
          <p:nvPr/>
        </p:nvSpPr>
        <p:spPr>
          <a:xfrm>
            <a:off x="11020985" y="5177963"/>
            <a:ext cx="5961223" cy="613410"/>
          </a:xfrm>
          <a:prstGeom prst="rect">
            <a:avLst/>
          </a:prstGeom>
        </p:spPr>
        <p:txBody>
          <a:bodyPr lIns="0" tIns="0" rIns="0" bIns="0" rtlCol="0" anchor="t">
            <a:spAutoFit/>
          </a:bodyPr>
          <a:lstStyle/>
          <a:p>
            <a:pPr algn="ctr">
              <a:lnSpc>
                <a:spcPts val="5040"/>
              </a:lnSpc>
            </a:pPr>
            <a:r>
              <a:rPr lang="en-US" sz="3600">
                <a:solidFill>
                  <a:srgbClr val="FFFFFF"/>
                </a:solidFill>
                <a:latin typeface="Open Sauce SemiBold"/>
              </a:rPr>
              <a:t>Sheltered Count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4884570" y="3155987"/>
            <a:ext cx="3900827" cy="7435813"/>
            <a:chOff x="0" y="0"/>
            <a:chExt cx="5201103" cy="9914417"/>
          </a:xfrm>
        </p:grpSpPr>
        <p:sp>
          <p:nvSpPr>
            <p:cNvPr id="4" name="Freeform 4"/>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5" name="Group 5"/>
          <p:cNvGrpSpPr/>
          <p:nvPr/>
        </p:nvGrpSpPr>
        <p:grpSpPr>
          <a:xfrm rot="-5400000">
            <a:off x="6830673" y="3139992"/>
            <a:ext cx="8621" cy="3900827"/>
            <a:chOff x="0" y="0"/>
            <a:chExt cx="11495" cy="5201103"/>
          </a:xfrm>
        </p:grpSpPr>
        <p:sp>
          <p:nvSpPr>
            <p:cNvPr id="6" name="Freeform 6"/>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7" name="Group 7"/>
          <p:cNvGrpSpPr/>
          <p:nvPr/>
        </p:nvGrpSpPr>
        <p:grpSpPr>
          <a:xfrm>
            <a:off x="9232854" y="3155987"/>
            <a:ext cx="3900827" cy="7435813"/>
            <a:chOff x="0" y="0"/>
            <a:chExt cx="5201103" cy="9914417"/>
          </a:xfrm>
        </p:grpSpPr>
        <p:sp>
          <p:nvSpPr>
            <p:cNvPr id="8" name="Freeform 8"/>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9" name="Group 9"/>
          <p:cNvGrpSpPr/>
          <p:nvPr/>
        </p:nvGrpSpPr>
        <p:grpSpPr>
          <a:xfrm rot="-5400000">
            <a:off x="11178957" y="3139992"/>
            <a:ext cx="8621" cy="3900827"/>
            <a:chOff x="0" y="0"/>
            <a:chExt cx="11495" cy="5201103"/>
          </a:xfrm>
        </p:grpSpPr>
        <p:sp>
          <p:nvSpPr>
            <p:cNvPr id="10" name="Freeform 10"/>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1" name="Group 11"/>
          <p:cNvGrpSpPr/>
          <p:nvPr/>
        </p:nvGrpSpPr>
        <p:grpSpPr>
          <a:xfrm rot="-5400000">
            <a:off x="11178957" y="3139992"/>
            <a:ext cx="8621" cy="3900827"/>
            <a:chOff x="0" y="0"/>
            <a:chExt cx="11495" cy="5201103"/>
          </a:xfrm>
        </p:grpSpPr>
        <p:sp>
          <p:nvSpPr>
            <p:cNvPr id="12" name="Freeform 12"/>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3" name="Group 13"/>
          <p:cNvGrpSpPr/>
          <p:nvPr/>
        </p:nvGrpSpPr>
        <p:grpSpPr>
          <a:xfrm>
            <a:off x="13581138" y="3155987"/>
            <a:ext cx="3900827" cy="7435813"/>
            <a:chOff x="0" y="0"/>
            <a:chExt cx="5201103" cy="9914417"/>
          </a:xfrm>
        </p:grpSpPr>
        <p:sp>
          <p:nvSpPr>
            <p:cNvPr id="14" name="Freeform 14"/>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15" name="Group 15"/>
          <p:cNvGrpSpPr/>
          <p:nvPr/>
        </p:nvGrpSpPr>
        <p:grpSpPr>
          <a:xfrm rot="-5400000">
            <a:off x="15527240" y="3139992"/>
            <a:ext cx="8621" cy="3900827"/>
            <a:chOff x="0" y="0"/>
            <a:chExt cx="11495" cy="5201103"/>
          </a:xfrm>
        </p:grpSpPr>
        <p:sp>
          <p:nvSpPr>
            <p:cNvPr id="16" name="Freeform 16"/>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7" name="Group 17"/>
          <p:cNvGrpSpPr/>
          <p:nvPr/>
        </p:nvGrpSpPr>
        <p:grpSpPr>
          <a:xfrm rot="-5400000">
            <a:off x="15527240" y="3139992"/>
            <a:ext cx="8621" cy="3900827"/>
            <a:chOff x="0" y="0"/>
            <a:chExt cx="11495" cy="5201103"/>
          </a:xfrm>
        </p:grpSpPr>
        <p:sp>
          <p:nvSpPr>
            <p:cNvPr id="18" name="Freeform 18"/>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19" name="Group 19"/>
          <p:cNvGrpSpPr/>
          <p:nvPr/>
        </p:nvGrpSpPr>
        <p:grpSpPr>
          <a:xfrm>
            <a:off x="536286" y="3155987"/>
            <a:ext cx="3900827" cy="7435813"/>
            <a:chOff x="0" y="0"/>
            <a:chExt cx="5201103" cy="9914417"/>
          </a:xfrm>
        </p:grpSpPr>
        <p:sp>
          <p:nvSpPr>
            <p:cNvPr id="20" name="Freeform 20"/>
            <p:cNvSpPr/>
            <p:nvPr/>
          </p:nvSpPr>
          <p:spPr>
            <a:xfrm>
              <a:off x="0" y="0"/>
              <a:ext cx="5201158" cy="9914382"/>
            </a:xfrm>
            <a:custGeom>
              <a:avLst/>
              <a:gdLst/>
              <a:ahLst/>
              <a:cxnLst/>
              <a:rect l="l" t="t" r="r" b="b"/>
              <a:pathLst>
                <a:path w="5201158" h="9914382">
                  <a:moveTo>
                    <a:pt x="4985004" y="0"/>
                  </a:moveTo>
                  <a:lnTo>
                    <a:pt x="216154" y="0"/>
                  </a:lnTo>
                  <a:cubicBezTo>
                    <a:pt x="97155" y="0"/>
                    <a:pt x="0" y="99187"/>
                    <a:pt x="0" y="220091"/>
                  </a:cubicBezTo>
                  <a:lnTo>
                    <a:pt x="0" y="9694291"/>
                  </a:lnTo>
                  <a:cubicBezTo>
                    <a:pt x="0" y="9815195"/>
                    <a:pt x="97155" y="9914382"/>
                    <a:pt x="216154" y="9914382"/>
                  </a:cubicBezTo>
                  <a:lnTo>
                    <a:pt x="4985004" y="9914382"/>
                  </a:lnTo>
                  <a:cubicBezTo>
                    <a:pt x="5104003" y="9914382"/>
                    <a:pt x="5201158" y="9815195"/>
                    <a:pt x="5201158" y="9694291"/>
                  </a:cubicBezTo>
                  <a:lnTo>
                    <a:pt x="5201158" y="220091"/>
                  </a:lnTo>
                  <a:cubicBezTo>
                    <a:pt x="5201158" y="99187"/>
                    <a:pt x="5104003" y="0"/>
                    <a:pt x="4985004" y="0"/>
                  </a:cubicBezTo>
                  <a:close/>
                </a:path>
              </a:pathLst>
            </a:custGeom>
            <a:blipFill>
              <a:blip r:embed="rId3"/>
              <a:stretch>
                <a:fillRect l="-13540" r="-13539"/>
              </a:stretch>
            </a:blipFill>
          </p:spPr>
          <p:txBody>
            <a:bodyPr/>
            <a:lstStyle/>
            <a:p>
              <a:endParaRPr lang="en-US"/>
            </a:p>
          </p:txBody>
        </p:sp>
      </p:grpSp>
      <p:grpSp>
        <p:nvGrpSpPr>
          <p:cNvPr id="21" name="Group 21"/>
          <p:cNvGrpSpPr/>
          <p:nvPr/>
        </p:nvGrpSpPr>
        <p:grpSpPr>
          <a:xfrm rot="-5400000">
            <a:off x="2482389" y="3139992"/>
            <a:ext cx="8621" cy="3900827"/>
            <a:chOff x="0" y="0"/>
            <a:chExt cx="11495" cy="5201103"/>
          </a:xfrm>
        </p:grpSpPr>
        <p:sp>
          <p:nvSpPr>
            <p:cNvPr id="22" name="Freeform 22"/>
            <p:cNvSpPr/>
            <p:nvPr/>
          </p:nvSpPr>
          <p:spPr>
            <a:xfrm>
              <a:off x="0" y="0"/>
              <a:ext cx="11557" cy="5201158"/>
            </a:xfrm>
            <a:custGeom>
              <a:avLst/>
              <a:gdLst/>
              <a:ahLst/>
              <a:cxnLst/>
              <a:rect l="l" t="t" r="r" b="b"/>
              <a:pathLst>
                <a:path w="11557" h="5201158">
                  <a:moveTo>
                    <a:pt x="0" y="0"/>
                  </a:moveTo>
                  <a:lnTo>
                    <a:pt x="11557" y="0"/>
                  </a:lnTo>
                  <a:lnTo>
                    <a:pt x="11557" y="5201158"/>
                  </a:lnTo>
                  <a:lnTo>
                    <a:pt x="0" y="5201158"/>
                  </a:lnTo>
                  <a:close/>
                </a:path>
              </a:pathLst>
            </a:custGeom>
            <a:solidFill>
              <a:srgbClr val="FFFFFF"/>
            </a:solidFill>
          </p:spPr>
          <p:txBody>
            <a:bodyPr/>
            <a:lstStyle/>
            <a:p>
              <a:endParaRPr lang="en-US"/>
            </a:p>
          </p:txBody>
        </p:sp>
      </p:grpSp>
      <p:grpSp>
        <p:nvGrpSpPr>
          <p:cNvPr id="23" name="Group 23"/>
          <p:cNvGrpSpPr/>
          <p:nvPr/>
        </p:nvGrpSpPr>
        <p:grpSpPr>
          <a:xfrm rot="-5400000">
            <a:off x="2474275" y="7305004"/>
            <a:ext cx="9542" cy="3916134"/>
            <a:chOff x="0" y="0"/>
            <a:chExt cx="12723" cy="5221512"/>
          </a:xfrm>
        </p:grpSpPr>
        <p:sp>
          <p:nvSpPr>
            <p:cNvPr id="24" name="Freeform 24"/>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25" name="Group 25"/>
          <p:cNvGrpSpPr/>
          <p:nvPr/>
        </p:nvGrpSpPr>
        <p:grpSpPr>
          <a:xfrm rot="-5400000">
            <a:off x="6837866" y="7305004"/>
            <a:ext cx="9542" cy="3916134"/>
            <a:chOff x="0" y="0"/>
            <a:chExt cx="12723" cy="5221512"/>
          </a:xfrm>
        </p:grpSpPr>
        <p:sp>
          <p:nvSpPr>
            <p:cNvPr id="26" name="Freeform 26"/>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27" name="Group 27"/>
          <p:cNvGrpSpPr/>
          <p:nvPr/>
        </p:nvGrpSpPr>
        <p:grpSpPr>
          <a:xfrm rot="-5400000">
            <a:off x="11178496" y="7305004"/>
            <a:ext cx="9542" cy="3916134"/>
            <a:chOff x="0" y="0"/>
            <a:chExt cx="12723" cy="5221512"/>
          </a:xfrm>
        </p:grpSpPr>
        <p:sp>
          <p:nvSpPr>
            <p:cNvPr id="28" name="Freeform 28"/>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29" name="Group 29"/>
          <p:cNvGrpSpPr/>
          <p:nvPr/>
        </p:nvGrpSpPr>
        <p:grpSpPr>
          <a:xfrm rot="-5400000">
            <a:off x="15534433" y="7305004"/>
            <a:ext cx="9542" cy="3916134"/>
            <a:chOff x="0" y="0"/>
            <a:chExt cx="12723" cy="5221512"/>
          </a:xfrm>
        </p:grpSpPr>
        <p:sp>
          <p:nvSpPr>
            <p:cNvPr id="30" name="Freeform 30"/>
            <p:cNvSpPr/>
            <p:nvPr/>
          </p:nvSpPr>
          <p:spPr>
            <a:xfrm>
              <a:off x="0" y="0"/>
              <a:ext cx="12700" cy="5221478"/>
            </a:xfrm>
            <a:custGeom>
              <a:avLst/>
              <a:gdLst/>
              <a:ahLst/>
              <a:cxnLst/>
              <a:rect l="l" t="t" r="r" b="b"/>
              <a:pathLst>
                <a:path w="12700" h="5221478">
                  <a:moveTo>
                    <a:pt x="0" y="0"/>
                  </a:moveTo>
                  <a:lnTo>
                    <a:pt x="12700" y="0"/>
                  </a:lnTo>
                  <a:lnTo>
                    <a:pt x="12700" y="5221478"/>
                  </a:lnTo>
                  <a:lnTo>
                    <a:pt x="0" y="5221478"/>
                  </a:lnTo>
                  <a:close/>
                </a:path>
              </a:pathLst>
            </a:custGeom>
            <a:solidFill>
              <a:srgbClr val="FFFFFF"/>
            </a:solidFill>
          </p:spPr>
          <p:txBody>
            <a:bodyPr/>
            <a:lstStyle/>
            <a:p>
              <a:endParaRPr lang="en-US"/>
            </a:p>
          </p:txBody>
        </p:sp>
      </p:grpSp>
      <p:grpSp>
        <p:nvGrpSpPr>
          <p:cNvPr id="31" name="Group 31"/>
          <p:cNvGrpSpPr/>
          <p:nvPr/>
        </p:nvGrpSpPr>
        <p:grpSpPr>
          <a:xfrm>
            <a:off x="536286" y="6236267"/>
            <a:ext cx="3900827" cy="1996213"/>
            <a:chOff x="0" y="0"/>
            <a:chExt cx="5201103" cy="2661617"/>
          </a:xfrm>
        </p:grpSpPr>
        <p:sp>
          <p:nvSpPr>
            <p:cNvPr id="32" name="Freeform 32"/>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33" name="TextBox 33"/>
          <p:cNvSpPr txBox="1"/>
          <p:nvPr/>
        </p:nvSpPr>
        <p:spPr>
          <a:xfrm>
            <a:off x="887261" y="6574712"/>
            <a:ext cx="3301984" cy="1083539"/>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0</a:t>
            </a:r>
          </a:p>
          <a:p>
            <a:pPr algn="ctr">
              <a:lnSpc>
                <a:spcPts val="2948"/>
              </a:lnSpc>
            </a:pPr>
            <a:r>
              <a:rPr lang="en-US" sz="1629" spc="-24">
                <a:solidFill>
                  <a:srgbClr val="FFFFFF"/>
                </a:solidFill>
                <a:latin typeface="Open Sauce Light"/>
              </a:rPr>
              <a:t>Total Number of Persons:         0</a:t>
            </a:r>
          </a:p>
          <a:p>
            <a:pPr algn="ctr">
              <a:lnSpc>
                <a:spcPts val="2948"/>
              </a:lnSpc>
            </a:pPr>
            <a:r>
              <a:rPr lang="en-US" sz="1629" spc="-24">
                <a:solidFill>
                  <a:srgbClr val="FFFFFF"/>
                </a:solidFill>
                <a:latin typeface="Open Sauce Light"/>
              </a:rPr>
              <a:t>Total Number of Veterans:       0</a:t>
            </a:r>
          </a:p>
        </p:txBody>
      </p:sp>
      <p:grpSp>
        <p:nvGrpSpPr>
          <p:cNvPr id="34" name="Group 34"/>
          <p:cNvGrpSpPr/>
          <p:nvPr/>
        </p:nvGrpSpPr>
        <p:grpSpPr>
          <a:xfrm>
            <a:off x="4899877" y="5086095"/>
            <a:ext cx="3900827" cy="4181747"/>
            <a:chOff x="0" y="0"/>
            <a:chExt cx="5201103" cy="5575663"/>
          </a:xfrm>
        </p:grpSpPr>
        <p:sp>
          <p:nvSpPr>
            <p:cNvPr id="35" name="Freeform 35"/>
            <p:cNvSpPr/>
            <p:nvPr/>
          </p:nvSpPr>
          <p:spPr>
            <a:xfrm>
              <a:off x="0" y="0"/>
              <a:ext cx="5201158" cy="5575681"/>
            </a:xfrm>
            <a:custGeom>
              <a:avLst/>
              <a:gdLst/>
              <a:ahLst/>
              <a:cxnLst/>
              <a:rect l="l" t="t" r="r" b="b"/>
              <a:pathLst>
                <a:path w="5201158" h="5575681">
                  <a:moveTo>
                    <a:pt x="0" y="0"/>
                  </a:moveTo>
                  <a:lnTo>
                    <a:pt x="5201158" y="0"/>
                  </a:lnTo>
                  <a:lnTo>
                    <a:pt x="5201158" y="5575681"/>
                  </a:lnTo>
                  <a:lnTo>
                    <a:pt x="0" y="5575681"/>
                  </a:lnTo>
                  <a:close/>
                </a:path>
              </a:pathLst>
            </a:custGeom>
            <a:solidFill>
              <a:srgbClr val="000000">
                <a:alpha val="45490"/>
              </a:srgbClr>
            </a:solidFill>
          </p:spPr>
          <p:txBody>
            <a:bodyPr/>
            <a:lstStyle/>
            <a:p>
              <a:endParaRPr lang="en-US"/>
            </a:p>
          </p:txBody>
        </p:sp>
      </p:grpSp>
      <p:grpSp>
        <p:nvGrpSpPr>
          <p:cNvPr id="36" name="Group 36"/>
          <p:cNvGrpSpPr/>
          <p:nvPr/>
        </p:nvGrpSpPr>
        <p:grpSpPr>
          <a:xfrm>
            <a:off x="9240507" y="5086095"/>
            <a:ext cx="3900827" cy="4181747"/>
            <a:chOff x="0" y="0"/>
            <a:chExt cx="5201103" cy="5575663"/>
          </a:xfrm>
        </p:grpSpPr>
        <p:sp>
          <p:nvSpPr>
            <p:cNvPr id="37" name="Freeform 37"/>
            <p:cNvSpPr/>
            <p:nvPr/>
          </p:nvSpPr>
          <p:spPr>
            <a:xfrm>
              <a:off x="0" y="0"/>
              <a:ext cx="5201158" cy="5575681"/>
            </a:xfrm>
            <a:custGeom>
              <a:avLst/>
              <a:gdLst/>
              <a:ahLst/>
              <a:cxnLst/>
              <a:rect l="l" t="t" r="r" b="b"/>
              <a:pathLst>
                <a:path w="5201158" h="5575681">
                  <a:moveTo>
                    <a:pt x="0" y="0"/>
                  </a:moveTo>
                  <a:lnTo>
                    <a:pt x="5201158" y="0"/>
                  </a:lnTo>
                  <a:lnTo>
                    <a:pt x="5201158" y="5575681"/>
                  </a:lnTo>
                  <a:lnTo>
                    <a:pt x="0" y="5575681"/>
                  </a:lnTo>
                  <a:close/>
                </a:path>
              </a:pathLst>
            </a:custGeom>
            <a:solidFill>
              <a:srgbClr val="000000">
                <a:alpha val="45490"/>
              </a:srgbClr>
            </a:solidFill>
          </p:spPr>
          <p:txBody>
            <a:bodyPr/>
            <a:lstStyle/>
            <a:p>
              <a:endParaRPr lang="en-US"/>
            </a:p>
          </p:txBody>
        </p:sp>
      </p:grpSp>
      <p:grpSp>
        <p:nvGrpSpPr>
          <p:cNvPr id="38" name="Group 38"/>
          <p:cNvGrpSpPr/>
          <p:nvPr/>
        </p:nvGrpSpPr>
        <p:grpSpPr>
          <a:xfrm>
            <a:off x="13596444" y="5076553"/>
            <a:ext cx="3900827" cy="4181747"/>
            <a:chOff x="0" y="0"/>
            <a:chExt cx="5201103" cy="5575663"/>
          </a:xfrm>
        </p:grpSpPr>
        <p:sp>
          <p:nvSpPr>
            <p:cNvPr id="39" name="Freeform 39"/>
            <p:cNvSpPr/>
            <p:nvPr/>
          </p:nvSpPr>
          <p:spPr>
            <a:xfrm>
              <a:off x="0" y="0"/>
              <a:ext cx="5201158" cy="5575681"/>
            </a:xfrm>
            <a:custGeom>
              <a:avLst/>
              <a:gdLst/>
              <a:ahLst/>
              <a:cxnLst/>
              <a:rect l="l" t="t" r="r" b="b"/>
              <a:pathLst>
                <a:path w="5201158" h="5575681">
                  <a:moveTo>
                    <a:pt x="0" y="0"/>
                  </a:moveTo>
                  <a:lnTo>
                    <a:pt x="5201158" y="0"/>
                  </a:lnTo>
                  <a:lnTo>
                    <a:pt x="5201158" y="5575681"/>
                  </a:lnTo>
                  <a:lnTo>
                    <a:pt x="0" y="5575681"/>
                  </a:lnTo>
                  <a:close/>
                </a:path>
              </a:pathLst>
            </a:custGeom>
            <a:solidFill>
              <a:srgbClr val="000000">
                <a:alpha val="45490"/>
              </a:srgbClr>
            </a:solidFill>
          </p:spPr>
          <p:txBody>
            <a:bodyPr/>
            <a:lstStyle/>
            <a:p>
              <a:endParaRPr lang="en-US"/>
            </a:p>
          </p:txBody>
        </p:sp>
      </p:grpSp>
      <p:grpSp>
        <p:nvGrpSpPr>
          <p:cNvPr id="40" name="Group 40"/>
          <p:cNvGrpSpPr/>
          <p:nvPr/>
        </p:nvGrpSpPr>
        <p:grpSpPr>
          <a:xfrm>
            <a:off x="5008695" y="6236267"/>
            <a:ext cx="3900827" cy="1996213"/>
            <a:chOff x="0" y="0"/>
            <a:chExt cx="5201103" cy="2661617"/>
          </a:xfrm>
        </p:grpSpPr>
        <p:sp>
          <p:nvSpPr>
            <p:cNvPr id="41" name="Freeform 41"/>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42" name="TextBox 42"/>
          <p:cNvSpPr txBox="1"/>
          <p:nvPr/>
        </p:nvSpPr>
        <p:spPr>
          <a:xfrm>
            <a:off x="5359670" y="6574712"/>
            <a:ext cx="3311209" cy="1083539"/>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1</a:t>
            </a:r>
          </a:p>
          <a:p>
            <a:pPr algn="ctr">
              <a:lnSpc>
                <a:spcPts val="2948"/>
              </a:lnSpc>
            </a:pPr>
            <a:r>
              <a:rPr lang="en-US" sz="1629" spc="-24">
                <a:solidFill>
                  <a:srgbClr val="FFFFFF"/>
                </a:solidFill>
                <a:latin typeface="Open Sauce Light"/>
              </a:rPr>
              <a:t>Total Number of Persons:         2</a:t>
            </a:r>
          </a:p>
          <a:p>
            <a:pPr algn="ctr">
              <a:lnSpc>
                <a:spcPts val="2948"/>
              </a:lnSpc>
            </a:pPr>
            <a:r>
              <a:rPr lang="en-US" sz="1629" spc="-24">
                <a:solidFill>
                  <a:srgbClr val="FFFFFF"/>
                </a:solidFill>
                <a:latin typeface="Open Sauce Light"/>
              </a:rPr>
              <a:t>Total Number of Veterans:       1</a:t>
            </a:r>
          </a:p>
        </p:txBody>
      </p:sp>
      <p:grpSp>
        <p:nvGrpSpPr>
          <p:cNvPr id="43" name="Group 43"/>
          <p:cNvGrpSpPr/>
          <p:nvPr/>
        </p:nvGrpSpPr>
        <p:grpSpPr>
          <a:xfrm>
            <a:off x="9347951" y="6236267"/>
            <a:ext cx="3900827" cy="1996213"/>
            <a:chOff x="0" y="0"/>
            <a:chExt cx="5201103" cy="2661617"/>
          </a:xfrm>
        </p:grpSpPr>
        <p:sp>
          <p:nvSpPr>
            <p:cNvPr id="44" name="Freeform 44"/>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45" name="TextBox 45"/>
          <p:cNvSpPr txBox="1"/>
          <p:nvPr/>
        </p:nvSpPr>
        <p:spPr>
          <a:xfrm>
            <a:off x="9698926" y="6574712"/>
            <a:ext cx="3198877" cy="1083539"/>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7</a:t>
            </a:r>
          </a:p>
          <a:p>
            <a:pPr algn="ctr">
              <a:lnSpc>
                <a:spcPts val="2948"/>
              </a:lnSpc>
            </a:pPr>
            <a:r>
              <a:rPr lang="en-US" sz="1629" spc="-24">
                <a:solidFill>
                  <a:srgbClr val="FFFFFF"/>
                </a:solidFill>
                <a:latin typeface="Open Sauce Light"/>
              </a:rPr>
              <a:t>Total Number of Persons:         8</a:t>
            </a:r>
          </a:p>
          <a:p>
            <a:pPr algn="ctr">
              <a:lnSpc>
                <a:spcPts val="2948"/>
              </a:lnSpc>
            </a:pPr>
            <a:r>
              <a:rPr lang="en-US" sz="1629" spc="-24">
                <a:solidFill>
                  <a:srgbClr val="FFFFFF"/>
                </a:solidFill>
                <a:latin typeface="Open Sauce Light"/>
              </a:rPr>
              <a:t>Total Number of Veterans:       7</a:t>
            </a:r>
          </a:p>
        </p:txBody>
      </p:sp>
      <p:grpSp>
        <p:nvGrpSpPr>
          <p:cNvPr id="46" name="Group 46"/>
          <p:cNvGrpSpPr/>
          <p:nvPr/>
        </p:nvGrpSpPr>
        <p:grpSpPr>
          <a:xfrm>
            <a:off x="13696235" y="6236267"/>
            <a:ext cx="3900827" cy="1996213"/>
            <a:chOff x="0" y="0"/>
            <a:chExt cx="5201103" cy="2661617"/>
          </a:xfrm>
        </p:grpSpPr>
        <p:sp>
          <p:nvSpPr>
            <p:cNvPr id="47" name="Freeform 47"/>
            <p:cNvSpPr/>
            <p:nvPr/>
          </p:nvSpPr>
          <p:spPr>
            <a:xfrm>
              <a:off x="0" y="0"/>
              <a:ext cx="5201158" cy="2661666"/>
            </a:xfrm>
            <a:custGeom>
              <a:avLst/>
              <a:gdLst/>
              <a:ahLst/>
              <a:cxnLst/>
              <a:rect l="l" t="t" r="r" b="b"/>
              <a:pathLst>
                <a:path w="5201158" h="2661666">
                  <a:moveTo>
                    <a:pt x="0" y="0"/>
                  </a:moveTo>
                  <a:lnTo>
                    <a:pt x="5201158" y="0"/>
                  </a:lnTo>
                  <a:lnTo>
                    <a:pt x="5201158" y="2661666"/>
                  </a:lnTo>
                  <a:lnTo>
                    <a:pt x="0" y="2661666"/>
                  </a:lnTo>
                  <a:close/>
                </a:path>
              </a:pathLst>
            </a:custGeom>
            <a:solidFill>
              <a:srgbClr val="000000">
                <a:alpha val="45490"/>
              </a:srgbClr>
            </a:solidFill>
          </p:spPr>
          <p:txBody>
            <a:bodyPr/>
            <a:lstStyle/>
            <a:p>
              <a:endParaRPr lang="en-US"/>
            </a:p>
          </p:txBody>
        </p:sp>
      </p:grpSp>
      <p:sp>
        <p:nvSpPr>
          <p:cNvPr id="48" name="TextBox 48"/>
          <p:cNvSpPr txBox="1"/>
          <p:nvPr/>
        </p:nvSpPr>
        <p:spPr>
          <a:xfrm>
            <a:off x="14047210" y="6574712"/>
            <a:ext cx="3198877" cy="1083539"/>
          </a:xfrm>
          <a:prstGeom prst="rect">
            <a:avLst/>
          </a:prstGeom>
        </p:spPr>
        <p:txBody>
          <a:bodyPr lIns="0" tIns="0" rIns="0" bIns="0" rtlCol="0" anchor="t">
            <a:spAutoFit/>
          </a:bodyPr>
          <a:lstStyle/>
          <a:p>
            <a:pPr algn="ctr">
              <a:lnSpc>
                <a:spcPts val="2948"/>
              </a:lnSpc>
            </a:pPr>
            <a:r>
              <a:rPr lang="en-US" sz="1629" spc="-24">
                <a:solidFill>
                  <a:srgbClr val="FFFFFF"/>
                </a:solidFill>
                <a:latin typeface="Open Sauce Light"/>
              </a:rPr>
              <a:t>Total Number of Households:  8</a:t>
            </a:r>
          </a:p>
          <a:p>
            <a:pPr algn="ctr">
              <a:lnSpc>
                <a:spcPts val="2948"/>
              </a:lnSpc>
            </a:pPr>
            <a:r>
              <a:rPr lang="en-US" sz="1629" spc="-24">
                <a:solidFill>
                  <a:srgbClr val="FFFFFF"/>
                </a:solidFill>
                <a:latin typeface="Open Sauce Light"/>
              </a:rPr>
              <a:t>Total Number of Persons:         10</a:t>
            </a:r>
          </a:p>
          <a:p>
            <a:pPr algn="ctr">
              <a:lnSpc>
                <a:spcPts val="2948"/>
              </a:lnSpc>
            </a:pPr>
            <a:r>
              <a:rPr lang="en-US" sz="1629" spc="-24">
                <a:solidFill>
                  <a:srgbClr val="FFFFFF"/>
                </a:solidFill>
                <a:latin typeface="Open Sauce Light"/>
              </a:rPr>
              <a:t>Total Number of Veterans:       8</a:t>
            </a:r>
          </a:p>
        </p:txBody>
      </p:sp>
      <p:sp>
        <p:nvSpPr>
          <p:cNvPr id="49" name="Freeform 49"/>
          <p:cNvSpPr/>
          <p:nvPr/>
        </p:nvSpPr>
        <p:spPr>
          <a:xfrm>
            <a:off x="14474301" y="4747386"/>
            <a:ext cx="2344695" cy="1488881"/>
          </a:xfrm>
          <a:custGeom>
            <a:avLst/>
            <a:gdLst/>
            <a:ahLst/>
            <a:cxnLst/>
            <a:rect l="l" t="t" r="r" b="b"/>
            <a:pathLst>
              <a:path w="2344695" h="1488881">
                <a:moveTo>
                  <a:pt x="0" y="0"/>
                </a:moveTo>
                <a:lnTo>
                  <a:pt x="2344695" y="0"/>
                </a:lnTo>
                <a:lnTo>
                  <a:pt x="2344695" y="1488881"/>
                </a:lnTo>
                <a:lnTo>
                  <a:pt x="0" y="1488881"/>
                </a:lnTo>
                <a:lnTo>
                  <a:pt x="0" y="0"/>
                </a:lnTo>
                <a:close/>
              </a:path>
            </a:pathLst>
          </a:custGeom>
          <a:blipFill>
            <a:blip r:embed="rId4"/>
            <a:stretch>
              <a:fillRect b="-87"/>
            </a:stretch>
          </a:blipFill>
        </p:spPr>
        <p:txBody>
          <a:bodyPr/>
          <a:lstStyle/>
          <a:p>
            <a:endParaRPr lang="en-US"/>
          </a:p>
        </p:txBody>
      </p:sp>
      <p:sp>
        <p:nvSpPr>
          <p:cNvPr id="50" name="Freeform 50"/>
          <p:cNvSpPr/>
          <p:nvPr/>
        </p:nvSpPr>
        <p:spPr>
          <a:xfrm>
            <a:off x="10386572" y="4866297"/>
            <a:ext cx="2052390" cy="1369970"/>
          </a:xfrm>
          <a:custGeom>
            <a:avLst/>
            <a:gdLst/>
            <a:ahLst/>
            <a:cxnLst/>
            <a:rect l="l" t="t" r="r" b="b"/>
            <a:pathLst>
              <a:path w="2052390" h="1369970">
                <a:moveTo>
                  <a:pt x="0" y="0"/>
                </a:moveTo>
                <a:lnTo>
                  <a:pt x="2052390" y="0"/>
                </a:lnTo>
                <a:lnTo>
                  <a:pt x="2052390" y="1369970"/>
                </a:lnTo>
                <a:lnTo>
                  <a:pt x="0" y="1369970"/>
                </a:lnTo>
                <a:lnTo>
                  <a:pt x="0" y="0"/>
                </a:lnTo>
                <a:close/>
              </a:path>
            </a:pathLst>
          </a:custGeom>
          <a:blipFill>
            <a:blip r:embed="rId5"/>
            <a:stretch>
              <a:fillRect r="-57"/>
            </a:stretch>
          </a:blipFill>
        </p:spPr>
        <p:txBody>
          <a:bodyPr/>
          <a:lstStyle/>
          <a:p>
            <a:endParaRPr lang="en-US"/>
          </a:p>
        </p:txBody>
      </p:sp>
      <p:sp>
        <p:nvSpPr>
          <p:cNvPr id="51" name="Freeform 51"/>
          <p:cNvSpPr/>
          <p:nvPr/>
        </p:nvSpPr>
        <p:spPr>
          <a:xfrm>
            <a:off x="6060658" y="4866297"/>
            <a:ext cx="2036895" cy="1357930"/>
          </a:xfrm>
          <a:custGeom>
            <a:avLst/>
            <a:gdLst/>
            <a:ahLst/>
            <a:cxnLst/>
            <a:rect l="l" t="t" r="r" b="b"/>
            <a:pathLst>
              <a:path w="2036895" h="1357930">
                <a:moveTo>
                  <a:pt x="0" y="0"/>
                </a:moveTo>
                <a:lnTo>
                  <a:pt x="2036895" y="0"/>
                </a:lnTo>
                <a:lnTo>
                  <a:pt x="2036895" y="1357930"/>
                </a:lnTo>
                <a:lnTo>
                  <a:pt x="0" y="1357930"/>
                </a:lnTo>
                <a:lnTo>
                  <a:pt x="0" y="0"/>
                </a:lnTo>
                <a:close/>
              </a:path>
            </a:pathLst>
          </a:custGeom>
          <a:blipFill>
            <a:blip r:embed="rId6"/>
            <a:stretch>
              <a:fillRect r="-44"/>
            </a:stretch>
          </a:blipFill>
        </p:spPr>
        <p:txBody>
          <a:bodyPr/>
          <a:lstStyle/>
          <a:p>
            <a:endParaRPr lang="en-US"/>
          </a:p>
        </p:txBody>
      </p:sp>
      <p:sp>
        <p:nvSpPr>
          <p:cNvPr id="52" name="TextBox 52"/>
          <p:cNvSpPr txBox="1"/>
          <p:nvPr/>
        </p:nvSpPr>
        <p:spPr>
          <a:xfrm>
            <a:off x="5163099" y="3815286"/>
            <a:ext cx="3271323" cy="775339"/>
          </a:xfrm>
          <a:prstGeom prst="rect">
            <a:avLst/>
          </a:prstGeom>
        </p:spPr>
        <p:txBody>
          <a:bodyPr lIns="0" tIns="0" rIns="0" bIns="0" rtlCol="0" anchor="t">
            <a:spAutoFit/>
          </a:bodyPr>
          <a:lstStyle/>
          <a:p>
            <a:pPr algn="ctr">
              <a:lnSpc>
                <a:spcPts val="3041"/>
              </a:lnSpc>
            </a:pPr>
            <a:r>
              <a:rPr lang="en-US" sz="2172">
                <a:solidFill>
                  <a:srgbClr val="FFFFFF"/>
                </a:solidFill>
                <a:latin typeface="Open Sauce Light Bold"/>
              </a:rPr>
              <a:t>Sheltered Transitional Housing</a:t>
            </a:r>
          </a:p>
        </p:txBody>
      </p:sp>
      <p:sp>
        <p:nvSpPr>
          <p:cNvPr id="53" name="TextBox 53"/>
          <p:cNvSpPr txBox="1"/>
          <p:nvPr/>
        </p:nvSpPr>
        <p:spPr>
          <a:xfrm>
            <a:off x="9511383" y="4003865"/>
            <a:ext cx="3271323" cy="398181"/>
          </a:xfrm>
          <a:prstGeom prst="rect">
            <a:avLst/>
          </a:prstGeom>
        </p:spPr>
        <p:txBody>
          <a:bodyPr lIns="0" tIns="0" rIns="0" bIns="0" rtlCol="0" anchor="t">
            <a:spAutoFit/>
          </a:bodyPr>
          <a:lstStyle/>
          <a:p>
            <a:pPr algn="ctr">
              <a:lnSpc>
                <a:spcPts val="3041"/>
              </a:lnSpc>
            </a:pPr>
            <a:r>
              <a:rPr lang="en-US" sz="2172">
                <a:solidFill>
                  <a:srgbClr val="FFFFFF"/>
                </a:solidFill>
                <a:latin typeface="Open Sauce Light Bold"/>
              </a:rPr>
              <a:t>Unsheltered</a:t>
            </a:r>
          </a:p>
        </p:txBody>
      </p:sp>
      <p:sp>
        <p:nvSpPr>
          <p:cNvPr id="54" name="TextBox 54"/>
          <p:cNvSpPr txBox="1"/>
          <p:nvPr/>
        </p:nvSpPr>
        <p:spPr>
          <a:xfrm>
            <a:off x="13859667" y="4003865"/>
            <a:ext cx="3271323" cy="398181"/>
          </a:xfrm>
          <a:prstGeom prst="rect">
            <a:avLst/>
          </a:prstGeom>
        </p:spPr>
        <p:txBody>
          <a:bodyPr lIns="0" tIns="0" rIns="0" bIns="0" rtlCol="0" anchor="t">
            <a:spAutoFit/>
          </a:bodyPr>
          <a:lstStyle/>
          <a:p>
            <a:pPr algn="ctr">
              <a:lnSpc>
                <a:spcPts val="3041"/>
              </a:lnSpc>
            </a:pPr>
            <a:r>
              <a:rPr lang="en-US" sz="2172">
                <a:solidFill>
                  <a:srgbClr val="FFFFFF"/>
                </a:solidFill>
                <a:latin typeface="Open Sauce Light Bold"/>
              </a:rPr>
              <a:t>Total</a:t>
            </a:r>
          </a:p>
        </p:txBody>
      </p:sp>
      <p:sp>
        <p:nvSpPr>
          <p:cNvPr id="55" name="TextBox 55"/>
          <p:cNvSpPr txBox="1"/>
          <p:nvPr/>
        </p:nvSpPr>
        <p:spPr>
          <a:xfrm>
            <a:off x="814815" y="3815286"/>
            <a:ext cx="3271323" cy="775339"/>
          </a:xfrm>
          <a:prstGeom prst="rect">
            <a:avLst/>
          </a:prstGeom>
        </p:spPr>
        <p:txBody>
          <a:bodyPr lIns="0" tIns="0" rIns="0" bIns="0" rtlCol="0" anchor="t">
            <a:spAutoFit/>
          </a:bodyPr>
          <a:lstStyle/>
          <a:p>
            <a:pPr algn="ctr">
              <a:lnSpc>
                <a:spcPts val="3041"/>
              </a:lnSpc>
            </a:pPr>
            <a:r>
              <a:rPr lang="en-US" sz="2172">
                <a:solidFill>
                  <a:srgbClr val="FFFFFF"/>
                </a:solidFill>
                <a:latin typeface="Open Sauce Light Bold"/>
              </a:rPr>
              <a:t>Emergency Shelters</a:t>
            </a:r>
          </a:p>
          <a:p>
            <a:pPr algn="ctr">
              <a:lnSpc>
                <a:spcPts val="3041"/>
              </a:lnSpc>
            </a:pPr>
            <a:r>
              <a:rPr lang="en-US" sz="2172">
                <a:solidFill>
                  <a:srgbClr val="FFFFFF"/>
                </a:solidFill>
                <a:latin typeface="Open Sauce Light Bold"/>
              </a:rPr>
              <a:t>Safe Havens</a:t>
            </a:r>
          </a:p>
        </p:txBody>
      </p:sp>
      <p:sp>
        <p:nvSpPr>
          <p:cNvPr id="56" name="TextBox 56"/>
          <p:cNvSpPr txBox="1"/>
          <p:nvPr/>
        </p:nvSpPr>
        <p:spPr>
          <a:xfrm>
            <a:off x="520980" y="558165"/>
            <a:ext cx="6751129" cy="788670"/>
          </a:xfrm>
          <a:prstGeom prst="rect">
            <a:avLst/>
          </a:prstGeom>
        </p:spPr>
        <p:txBody>
          <a:bodyPr lIns="0" tIns="0" rIns="0" bIns="0" rtlCol="0" anchor="t">
            <a:spAutoFit/>
          </a:bodyPr>
          <a:lstStyle/>
          <a:p>
            <a:pPr algn="l">
              <a:lnSpc>
                <a:spcPts val="5880"/>
              </a:lnSpc>
            </a:pPr>
            <a:r>
              <a:rPr lang="en-US" sz="4200">
                <a:solidFill>
                  <a:srgbClr val="FFFFFF"/>
                </a:solidFill>
                <a:latin typeface="Open Sauce SemiBold Bold"/>
              </a:rPr>
              <a:t>Total Veteran Count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703" r="2703"/>
          <a:stretch>
            <a:fillRect/>
          </a:stretch>
        </p:blipFill>
        <p:spPr>
          <a:xfrm>
            <a:off x="0" y="0"/>
            <a:ext cx="18288000" cy="10287000"/>
          </a:xfrm>
          <a:prstGeom prst="rect">
            <a:avLst/>
          </a:prstGeom>
        </p:spPr>
      </p:pic>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cubicBezTo>
                    <a:pt x="11691239" y="727202"/>
                    <a:pt x="11691239" y="727202"/>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ubicBezTo>
                    <a:pt x="0" y="10964037"/>
                    <a:pt x="0" y="10964037"/>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3991028"/>
            <a:ext cx="6959684" cy="2311330"/>
          </a:xfrm>
          <a:prstGeom prst="rect">
            <a:avLst/>
          </a:prstGeom>
        </p:spPr>
        <p:txBody>
          <a:bodyPr lIns="0" tIns="0" rIns="0" bIns="0" rtlCol="0" anchor="t">
            <a:spAutoFit/>
          </a:bodyPr>
          <a:lstStyle/>
          <a:p>
            <a:pPr algn="ctr">
              <a:lnSpc>
                <a:spcPts val="6059"/>
              </a:lnSpc>
            </a:pPr>
            <a:r>
              <a:rPr lang="en-US" sz="4329">
                <a:solidFill>
                  <a:srgbClr val="FFFFFF"/>
                </a:solidFill>
                <a:latin typeface="Open Sauce SemiBold"/>
              </a:rPr>
              <a:t> Homeless Adults admitted to having a serious Mental Illness</a:t>
            </a:r>
          </a:p>
        </p:txBody>
      </p:sp>
      <p:sp>
        <p:nvSpPr>
          <p:cNvPr id="8" name="TextBox 8"/>
          <p:cNvSpPr txBox="1"/>
          <p:nvPr/>
        </p:nvSpPr>
        <p:spPr>
          <a:xfrm>
            <a:off x="8927884" y="724113"/>
            <a:ext cx="7104412" cy="1633830"/>
          </a:xfrm>
          <a:prstGeom prst="rect">
            <a:avLst/>
          </a:prstGeom>
        </p:spPr>
        <p:txBody>
          <a:bodyPr lIns="0" tIns="0" rIns="0" bIns="0" rtlCol="0" anchor="t">
            <a:spAutoFit/>
          </a:bodyPr>
          <a:lstStyle/>
          <a:p>
            <a:pPr algn="ctr">
              <a:lnSpc>
                <a:spcPts val="13368"/>
              </a:lnSpc>
            </a:pPr>
            <a:r>
              <a:rPr lang="en-US" sz="9549">
                <a:solidFill>
                  <a:srgbClr val="0F0F0F"/>
                </a:solidFill>
                <a:latin typeface="Open Sauce Light"/>
              </a:rPr>
              <a:t>9</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250" b="31250"/>
          <a:stretch>
            <a:fillRect/>
          </a:stretch>
        </p:blipFill>
        <p:spPr>
          <a:xfrm>
            <a:off x="0" y="0"/>
            <a:ext cx="18288000" cy="10287000"/>
          </a:xfrm>
          <a:prstGeom prst="rect">
            <a:avLst/>
          </a:prstGeom>
        </p:spPr>
      </p:pic>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cubicBezTo>
                    <a:pt x="11691239" y="727202"/>
                    <a:pt x="11691239" y="727202"/>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ubicBezTo>
                    <a:pt x="0" y="10964037"/>
                    <a:pt x="0" y="10964037"/>
                    <a:pt x="0" y="10964037"/>
                  </a:cubicBezTo>
                  <a:close/>
                </a:path>
              </a:pathLst>
            </a:custGeom>
            <a:blipFill>
              <a:blip r:embed="rId3"/>
              <a:stretch>
                <a:fillRect l="-35547" r="-35547"/>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3991028"/>
            <a:ext cx="6959684" cy="2311330"/>
          </a:xfrm>
          <a:prstGeom prst="rect">
            <a:avLst/>
          </a:prstGeom>
        </p:spPr>
        <p:txBody>
          <a:bodyPr lIns="0" tIns="0" rIns="0" bIns="0" rtlCol="0" anchor="t">
            <a:spAutoFit/>
          </a:bodyPr>
          <a:lstStyle/>
          <a:p>
            <a:pPr algn="ctr">
              <a:lnSpc>
                <a:spcPts val="6059"/>
              </a:lnSpc>
            </a:pPr>
            <a:r>
              <a:rPr lang="en-US" sz="4329">
                <a:solidFill>
                  <a:srgbClr val="FFFFFF"/>
                </a:solidFill>
                <a:latin typeface="Open Sauce SemiBold"/>
              </a:rPr>
              <a:t> Homeless Adults admitted to having a Substance Use Disorder</a:t>
            </a:r>
          </a:p>
        </p:txBody>
      </p:sp>
      <p:sp>
        <p:nvSpPr>
          <p:cNvPr id="8" name="TextBox 8"/>
          <p:cNvSpPr txBox="1"/>
          <p:nvPr/>
        </p:nvSpPr>
        <p:spPr>
          <a:xfrm>
            <a:off x="9617985" y="666750"/>
            <a:ext cx="7104412" cy="1633830"/>
          </a:xfrm>
          <a:prstGeom prst="rect">
            <a:avLst/>
          </a:prstGeom>
        </p:spPr>
        <p:txBody>
          <a:bodyPr lIns="0" tIns="0" rIns="0" bIns="0" rtlCol="0" anchor="t">
            <a:spAutoFit/>
          </a:bodyPr>
          <a:lstStyle/>
          <a:p>
            <a:pPr algn="ctr">
              <a:lnSpc>
                <a:spcPts val="13368"/>
              </a:lnSpc>
            </a:pPr>
            <a:r>
              <a:rPr lang="en-US" sz="9549">
                <a:solidFill>
                  <a:srgbClr val="FCFF39"/>
                </a:solidFill>
                <a:latin typeface="Open Sauce Light"/>
              </a:rPr>
              <a:t>7</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547" b="7547"/>
          <a:stretch>
            <a:fillRect/>
          </a:stretch>
        </p:blipFill>
        <p:spPr>
          <a:xfrm>
            <a:off x="0" y="0"/>
            <a:ext cx="18288000" cy="10287000"/>
          </a:xfrm>
          <a:prstGeom prst="rect">
            <a:avLst/>
          </a:prstGeom>
        </p:spPr>
      </p:pic>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cubicBezTo>
                    <a:pt x="11691239" y="727202"/>
                    <a:pt x="11691239" y="727202"/>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ubicBezTo>
                    <a:pt x="0" y="10964037"/>
                    <a:pt x="0" y="10964037"/>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4747324"/>
            <a:ext cx="6959684" cy="798738"/>
          </a:xfrm>
          <a:prstGeom prst="rect">
            <a:avLst/>
          </a:prstGeom>
        </p:spPr>
        <p:txBody>
          <a:bodyPr lIns="0" tIns="0" rIns="0" bIns="0" rtlCol="0" anchor="t">
            <a:spAutoFit/>
          </a:bodyPr>
          <a:lstStyle/>
          <a:p>
            <a:pPr algn="ctr">
              <a:lnSpc>
                <a:spcPts val="6059"/>
              </a:lnSpc>
            </a:pPr>
            <a:r>
              <a:rPr lang="en-US" sz="4329">
                <a:solidFill>
                  <a:srgbClr val="FFFFFF"/>
                </a:solidFill>
                <a:latin typeface="Open Sauce SemiBold"/>
              </a:rPr>
              <a:t> Adults with HIV/AIDS</a:t>
            </a:r>
          </a:p>
        </p:txBody>
      </p:sp>
      <p:sp>
        <p:nvSpPr>
          <p:cNvPr id="8" name="TextBox 8"/>
          <p:cNvSpPr txBox="1"/>
          <p:nvPr/>
        </p:nvSpPr>
        <p:spPr>
          <a:xfrm>
            <a:off x="9617985" y="666750"/>
            <a:ext cx="7104412" cy="1633830"/>
          </a:xfrm>
          <a:prstGeom prst="rect">
            <a:avLst/>
          </a:prstGeom>
        </p:spPr>
        <p:txBody>
          <a:bodyPr lIns="0" tIns="0" rIns="0" bIns="0" rtlCol="0" anchor="t">
            <a:spAutoFit/>
          </a:bodyPr>
          <a:lstStyle/>
          <a:p>
            <a:pPr algn="ctr">
              <a:lnSpc>
                <a:spcPts val="13368"/>
              </a:lnSpc>
            </a:pPr>
            <a:r>
              <a:rPr lang="en-US" sz="9549">
                <a:solidFill>
                  <a:srgbClr val="D75552"/>
                </a:solidFill>
                <a:latin typeface="Open Sauce Light"/>
              </a:rPr>
              <a:t>2</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8927884" y="773379"/>
            <a:ext cx="8768380" cy="8770134"/>
            <a:chOff x="0" y="0"/>
            <a:chExt cx="11691173" cy="11693512"/>
          </a:xfrm>
        </p:grpSpPr>
        <p:sp>
          <p:nvSpPr>
            <p:cNvPr id="4" name="Freeform 4"/>
            <p:cNvSpPr/>
            <p:nvPr/>
          </p:nvSpPr>
          <p:spPr>
            <a:xfrm>
              <a:off x="0" y="0"/>
              <a:ext cx="11691239" cy="11693525"/>
            </a:xfrm>
            <a:custGeom>
              <a:avLst/>
              <a:gdLst/>
              <a:ahLst/>
              <a:cxnLst/>
              <a:rect l="l" t="t" r="r" b="b"/>
              <a:pathLst>
                <a:path w="11691239" h="11693525">
                  <a:moveTo>
                    <a:pt x="0" y="10964037"/>
                  </a:moveTo>
                  <a:lnTo>
                    <a:pt x="0" y="727202"/>
                  </a:lnTo>
                  <a:cubicBezTo>
                    <a:pt x="0" y="324993"/>
                    <a:pt x="324993" y="0"/>
                    <a:pt x="727202" y="0"/>
                  </a:cubicBezTo>
                  <a:lnTo>
                    <a:pt x="10966323" y="0"/>
                  </a:lnTo>
                  <a:cubicBezTo>
                    <a:pt x="11366119" y="0"/>
                    <a:pt x="11691239" y="324993"/>
                    <a:pt x="11691239" y="727202"/>
                  </a:cubicBezTo>
                  <a:cubicBezTo>
                    <a:pt x="11691239" y="727202"/>
                    <a:pt x="11691239" y="727202"/>
                    <a:pt x="11691239" y="727202"/>
                  </a:cubicBezTo>
                  <a:lnTo>
                    <a:pt x="11691239" y="10966323"/>
                  </a:lnTo>
                  <a:cubicBezTo>
                    <a:pt x="11691239" y="11368532"/>
                    <a:pt x="11366246" y="11693525"/>
                    <a:pt x="10964037" y="11693525"/>
                  </a:cubicBezTo>
                  <a:lnTo>
                    <a:pt x="727202" y="11693525"/>
                  </a:lnTo>
                  <a:cubicBezTo>
                    <a:pt x="324993" y="11691112"/>
                    <a:pt x="0" y="11366119"/>
                    <a:pt x="0" y="10964037"/>
                  </a:cubicBezTo>
                  <a:cubicBezTo>
                    <a:pt x="0" y="10964037"/>
                    <a:pt x="0" y="10964037"/>
                    <a:pt x="0" y="10964037"/>
                  </a:cubicBezTo>
                  <a:close/>
                </a:path>
              </a:pathLst>
            </a:custGeom>
            <a:blipFill>
              <a:blip r:embed="rId3"/>
              <a:stretch>
                <a:fillRect l="-25014" r="-25014"/>
              </a:stretch>
            </a:blipFill>
          </p:spPr>
          <p:txBody>
            <a:bodyPr/>
            <a:lstStyle/>
            <a:p>
              <a:endParaRPr lang="en-US"/>
            </a:p>
          </p:txBody>
        </p:sp>
      </p:grpSp>
      <p:grpSp>
        <p:nvGrpSpPr>
          <p:cNvPr id="5" name="Group 5"/>
          <p:cNvGrpSpPr/>
          <p:nvPr/>
        </p:nvGrpSpPr>
        <p:grpSpPr>
          <a:xfrm>
            <a:off x="8927884" y="2893174"/>
            <a:ext cx="8768380" cy="5057775"/>
            <a:chOff x="0" y="0"/>
            <a:chExt cx="11691173" cy="6743700"/>
          </a:xfrm>
        </p:grpSpPr>
        <p:sp>
          <p:nvSpPr>
            <p:cNvPr id="6" name="Freeform 6"/>
            <p:cNvSpPr/>
            <p:nvPr/>
          </p:nvSpPr>
          <p:spPr>
            <a:xfrm>
              <a:off x="0" y="0"/>
              <a:ext cx="11691112" cy="6743700"/>
            </a:xfrm>
            <a:custGeom>
              <a:avLst/>
              <a:gdLst/>
              <a:ahLst/>
              <a:cxnLst/>
              <a:rect l="l" t="t" r="r" b="b"/>
              <a:pathLst>
                <a:path w="11691112" h="6743700">
                  <a:moveTo>
                    <a:pt x="0" y="0"/>
                  </a:moveTo>
                  <a:lnTo>
                    <a:pt x="11691112" y="0"/>
                  </a:lnTo>
                  <a:lnTo>
                    <a:pt x="11691112" y="6743700"/>
                  </a:lnTo>
                  <a:lnTo>
                    <a:pt x="0" y="6743700"/>
                  </a:lnTo>
                  <a:close/>
                </a:path>
              </a:pathLst>
            </a:custGeom>
            <a:solidFill>
              <a:srgbClr val="000000">
                <a:alpha val="45490"/>
              </a:srgbClr>
            </a:solidFill>
          </p:spPr>
          <p:txBody>
            <a:bodyPr/>
            <a:lstStyle/>
            <a:p>
              <a:endParaRPr lang="en-US"/>
            </a:p>
          </p:txBody>
        </p:sp>
      </p:grpSp>
      <p:sp>
        <p:nvSpPr>
          <p:cNvPr id="7" name="TextBox 7"/>
          <p:cNvSpPr txBox="1"/>
          <p:nvPr/>
        </p:nvSpPr>
        <p:spPr>
          <a:xfrm>
            <a:off x="9762712" y="4369176"/>
            <a:ext cx="6959684" cy="1555034"/>
          </a:xfrm>
          <a:prstGeom prst="rect">
            <a:avLst/>
          </a:prstGeom>
        </p:spPr>
        <p:txBody>
          <a:bodyPr lIns="0" tIns="0" rIns="0" bIns="0" rtlCol="0" anchor="t">
            <a:spAutoFit/>
          </a:bodyPr>
          <a:lstStyle/>
          <a:p>
            <a:pPr algn="ctr">
              <a:lnSpc>
                <a:spcPts val="6059"/>
              </a:lnSpc>
            </a:pPr>
            <a:r>
              <a:rPr lang="en-US" sz="4329">
                <a:solidFill>
                  <a:srgbClr val="FFFFFF"/>
                </a:solidFill>
                <a:latin typeface="Open Sauce SemiBold"/>
              </a:rPr>
              <a:t> Adult Survivors of Domestic Violence</a:t>
            </a:r>
          </a:p>
        </p:txBody>
      </p:sp>
      <p:sp>
        <p:nvSpPr>
          <p:cNvPr id="8" name="TextBox 8"/>
          <p:cNvSpPr txBox="1"/>
          <p:nvPr/>
        </p:nvSpPr>
        <p:spPr>
          <a:xfrm>
            <a:off x="9617985" y="666750"/>
            <a:ext cx="7104412" cy="1633830"/>
          </a:xfrm>
          <a:prstGeom prst="rect">
            <a:avLst/>
          </a:prstGeom>
        </p:spPr>
        <p:txBody>
          <a:bodyPr lIns="0" tIns="0" rIns="0" bIns="0" rtlCol="0" anchor="t">
            <a:spAutoFit/>
          </a:bodyPr>
          <a:lstStyle/>
          <a:p>
            <a:pPr algn="ctr">
              <a:lnSpc>
                <a:spcPts val="13368"/>
              </a:lnSpc>
            </a:pPr>
            <a:r>
              <a:rPr lang="en-US" sz="9549">
                <a:solidFill>
                  <a:srgbClr val="2738BB"/>
                </a:solidFill>
                <a:latin typeface="Open Sauce Light"/>
              </a:rPr>
              <a:t>9</a:t>
            </a:r>
          </a:p>
        </p:txBody>
      </p:sp>
      <p:grpSp>
        <p:nvGrpSpPr>
          <p:cNvPr id="9" name="Group 9"/>
          <p:cNvGrpSpPr/>
          <p:nvPr/>
        </p:nvGrpSpPr>
        <p:grpSpPr>
          <a:xfrm rot="-5400000">
            <a:off x="13307311" y="-1495779"/>
            <a:ext cx="9525" cy="8768380"/>
            <a:chOff x="0" y="0"/>
            <a:chExt cx="12700" cy="11691173"/>
          </a:xfrm>
        </p:grpSpPr>
        <p:sp>
          <p:nvSpPr>
            <p:cNvPr id="10" name="Freeform 10"/>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grpSp>
        <p:nvGrpSpPr>
          <p:cNvPr id="11" name="Group 11"/>
          <p:cNvGrpSpPr/>
          <p:nvPr/>
        </p:nvGrpSpPr>
        <p:grpSpPr>
          <a:xfrm rot="-5400000">
            <a:off x="13307311" y="3571521"/>
            <a:ext cx="9525" cy="8768380"/>
            <a:chOff x="0" y="0"/>
            <a:chExt cx="12700" cy="11691173"/>
          </a:xfrm>
        </p:grpSpPr>
        <p:sp>
          <p:nvSpPr>
            <p:cNvPr id="12" name="Freeform 12"/>
            <p:cNvSpPr/>
            <p:nvPr/>
          </p:nvSpPr>
          <p:spPr>
            <a:xfrm>
              <a:off x="0" y="0"/>
              <a:ext cx="12700" cy="11691112"/>
            </a:xfrm>
            <a:custGeom>
              <a:avLst/>
              <a:gdLst/>
              <a:ahLst/>
              <a:cxnLst/>
              <a:rect l="l" t="t" r="r" b="b"/>
              <a:pathLst>
                <a:path w="12700" h="11691112">
                  <a:moveTo>
                    <a:pt x="0" y="0"/>
                  </a:moveTo>
                  <a:lnTo>
                    <a:pt x="12700" y="0"/>
                  </a:lnTo>
                  <a:lnTo>
                    <a:pt x="12700" y="11691112"/>
                  </a:lnTo>
                  <a:lnTo>
                    <a:pt x="0" y="11691112"/>
                  </a:lnTo>
                  <a:close/>
                </a:path>
              </a:pathLst>
            </a:custGeom>
            <a:solidFill>
              <a:srgbClr val="FFFFFF"/>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0283BCD4086445B586CD6A421E8BEF" ma:contentTypeVersion="6" ma:contentTypeDescription="Create a new document." ma:contentTypeScope="" ma:versionID="11cc054198d8f3961dc46e75aa746df2">
  <xsd:schema xmlns:xsd="http://www.w3.org/2001/XMLSchema" xmlns:xs="http://www.w3.org/2001/XMLSchema" xmlns:p="http://schemas.microsoft.com/office/2006/metadata/properties" xmlns:ns3="3f45e071-0db7-4a16-a5b4-07eef6e00d72" xmlns:ns4="c6f64451-ea77-447b-b0fe-949ee77f76ab" targetNamespace="http://schemas.microsoft.com/office/2006/metadata/properties" ma:root="true" ma:fieldsID="7695285a6e73c1431866266d4ec1584f" ns3:_="" ns4:_="">
    <xsd:import namespace="3f45e071-0db7-4a16-a5b4-07eef6e00d72"/>
    <xsd:import namespace="c6f64451-ea77-447b-b0fe-949ee77f76ab"/>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45e071-0db7-4a16-a5b4-07eef6e00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f64451-ea77-447b-b0fe-949ee77f76a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f45e071-0db7-4a16-a5b4-07eef6e00d72" xsi:nil="true"/>
  </documentManagement>
</p:properties>
</file>

<file path=customXml/itemProps1.xml><?xml version="1.0" encoding="utf-8"?>
<ds:datastoreItem xmlns:ds="http://schemas.openxmlformats.org/officeDocument/2006/customXml" ds:itemID="{E988EA00-A4D8-4131-A909-012231221DE6}">
  <ds:schemaRefs>
    <ds:schemaRef ds:uri="http://schemas.microsoft.com/sharepoint/v3/contenttype/forms"/>
  </ds:schemaRefs>
</ds:datastoreItem>
</file>

<file path=customXml/itemProps2.xml><?xml version="1.0" encoding="utf-8"?>
<ds:datastoreItem xmlns:ds="http://schemas.openxmlformats.org/officeDocument/2006/customXml" ds:itemID="{3D1E876B-05F9-4FB1-8C9D-03234EC16F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45e071-0db7-4a16-a5b4-07eef6e00d72"/>
    <ds:schemaRef ds:uri="c6f64451-ea77-447b-b0fe-949ee77f7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AF439C7-D647-4C83-BF1A-769F2267B659}">
  <ds:schemaRefs>
    <ds:schemaRef ds:uri="http://schemas.microsoft.com/office/2006/documentManagement/types"/>
    <ds:schemaRef ds:uri="3f45e071-0db7-4a16-a5b4-07eef6e00d72"/>
    <ds:schemaRef ds:uri="http://purl.org/dc/elements/1.1/"/>
    <ds:schemaRef ds:uri="c6f64451-ea77-447b-b0fe-949ee77f76ab"/>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24458</TotalTime>
  <Words>852</Words>
  <Application>Microsoft Office PowerPoint</Application>
  <PresentationFormat>Custom</PresentationFormat>
  <Paragraphs>112</Paragraphs>
  <Slides>23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Open Sauce Light Bold</vt:lpstr>
      <vt:lpstr>Open Sauce SemiBold Bold</vt:lpstr>
      <vt:lpstr>Open Sauce Light Italics</vt:lpstr>
      <vt:lpstr>Calibri</vt:lpstr>
      <vt:lpstr>Open Sauce Light</vt:lpstr>
      <vt:lpstr>Open Sauce SemiBold</vt:lpstr>
      <vt:lpstr>Canva Sans Bold</vt:lpstr>
      <vt:lpstr>Canva Sans</vt:lpstr>
      <vt:lpstr>Open Sauce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PIT Count Powerpoint.pptx</dc:title>
  <dc:creator>Tawana Dawkins</dc:creator>
  <cp:lastModifiedBy>Tawana</cp:lastModifiedBy>
  <cp:revision>4</cp:revision>
  <dcterms:created xsi:type="dcterms:W3CDTF">2006-08-16T00:00:00Z</dcterms:created>
  <dcterms:modified xsi:type="dcterms:W3CDTF">2024-02-23T15:27:47Z</dcterms:modified>
  <dc:identifier>DAFl1IotEiE</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0x010100D90283BCD4086445B586CD6A421E8BEF</vt:lpwstr>
  </property>
  <property fmtid="{D5CDD505-2E9C-101B-9397-08002B2CF9AE}" pid="3" name="_MarkAsFinal">
    <vt:bool>true</vt:bool>
  </property>
</Properties>
</file>